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2" r:id="rId2"/>
    <p:sldId id="256" r:id="rId3"/>
    <p:sldId id="257" r:id="rId4"/>
    <p:sldId id="258" r:id="rId5"/>
    <p:sldId id="291" r:id="rId6"/>
    <p:sldId id="292" r:id="rId7"/>
    <p:sldId id="260" r:id="rId8"/>
    <p:sldId id="262" r:id="rId9"/>
    <p:sldId id="289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84" r:id="rId21"/>
    <p:sldId id="274" r:id="rId22"/>
    <p:sldId id="276" r:id="rId23"/>
    <p:sldId id="277" r:id="rId24"/>
    <p:sldId id="278" r:id="rId25"/>
    <p:sldId id="279" r:id="rId26"/>
    <p:sldId id="280" r:id="rId27"/>
    <p:sldId id="286" r:id="rId28"/>
    <p:sldId id="287" r:id="rId29"/>
    <p:sldId id="290" r:id="rId30"/>
    <p:sldId id="285" r:id="rId31"/>
    <p:sldId id="288" r:id="rId32"/>
    <p:sldId id="283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лизавета Орлова" initials="ЕО" lastIdx="1" clrIdx="0">
    <p:extLst>
      <p:ext uri="{19B8F6BF-5375-455C-9EA6-DF929625EA0E}">
        <p15:presenceInfo xmlns:p15="http://schemas.microsoft.com/office/powerpoint/2012/main" userId="S::orel@sletat.ru::95e20f0c-e46d-4462-b2d9-0a287571bcd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39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EAF20-6056-4801-A26F-1FBE3E5114E3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B7AF1-7526-4BE3-92C8-3025A2C288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191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F65DC-803E-4B9C-B656-13EBEFF30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2EEC150-C35C-4365-AB4C-87CA40DFC6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F62685-4EAC-4A8D-8F90-942E412D0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F6AD-33AA-4DA2-87E5-F46E738F4FA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F53F07-FF75-49C2-88B8-EEE2AA94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B87EE7-86AA-4B67-A40F-E2C7E6BA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2CE-BBED-45FD-8359-10C88EE4B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34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AB841E-E252-4B93-B3E7-928C6EE29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887A88-C2C1-4D15-BA9D-2FEF27493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1D4F57-CAB4-4B3D-82E5-0DBBA32CD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F6AD-33AA-4DA2-87E5-F46E738F4FA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8280C4-2BB4-49AE-A389-A853EAB0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F635F5-5B24-4624-82A5-1244A7F1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2CE-BBED-45FD-8359-10C88EE4B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553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6E6CE9-0D46-4287-BDDD-4A8D392E3E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F25E88-9F5A-4487-9F38-E03AB527A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2DB26F-2C8C-4251-B4F6-1FB26D925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F6AD-33AA-4DA2-87E5-F46E738F4FA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4571E3-1D54-42CF-AEA3-AFA2E25E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A39591-0EA5-4381-9811-CA904DD6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2CE-BBED-45FD-8359-10C88EE4B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059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A27CC-6120-48F1-B262-ED145E7BD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2C1323-6ACE-40E0-B0C3-7FFD9B4FE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8F76F-393F-4A81-A5C9-600D7F9EF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F6AD-33AA-4DA2-87E5-F46E738F4FA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89F874-0A3F-4E85-A185-C2A6687C9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9D97C2-D89A-4B27-BE03-2FBE15C1C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2CE-BBED-45FD-8359-10C88EE4B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32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C8E11-BA96-49C8-8D97-26BE15FAD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94DC4E-1545-42DF-8C12-0E4E3C494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363A10-4065-4341-9996-11A11A4F7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F6AD-33AA-4DA2-87E5-F46E738F4FA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E74276-A5C0-4543-A0A1-C7DA1B2B3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7EC29A-75E5-43F6-838D-69950FF4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2CE-BBED-45FD-8359-10C88EE4B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27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21BC5-CCF5-4CE8-BBB4-935ABBEAA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98DE4C-79AF-4F4E-B0B9-5B962BB67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8F5AA5-291D-4D5C-A86F-3C9BFBD89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E45B98-E81F-4937-9461-378483024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F6AD-33AA-4DA2-87E5-F46E738F4FA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D3D0D-A6FD-494A-88DF-4D923669D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B3AA78-B847-4146-802E-3FD7DA031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2CE-BBED-45FD-8359-10C88EE4B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37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B9D80-959B-49C3-A5C3-60E73D55D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68286-FD72-491A-86A1-F89F0840E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CA6DC0-9DE0-44B9-8F3C-E1650B3E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81E2AE-129D-42F1-919A-CE22302363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8D1F2B4-E984-49A5-AD43-FA7ACBC878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1095ABC-18F0-4230-93B0-04197431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F6AD-33AA-4DA2-87E5-F46E738F4FA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AF23C31-A7F9-405B-B94A-03E91D2BB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DC61B8-CCFC-4E13-8996-49189C1C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2CE-BBED-45FD-8359-10C88EE4B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812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D98D2-FCCE-41F9-9DED-64CDBBF5A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434C44-55F0-47A5-BDF4-F4436FD0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F6AD-33AA-4DA2-87E5-F46E738F4FA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D3A87BB-415A-44B8-8839-130B52E12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5683AA-53E7-45C7-A514-16A45321E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2CE-BBED-45FD-8359-10C88EE4B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806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E33842-F75F-40F7-9550-3E80BA897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F6AD-33AA-4DA2-87E5-F46E738F4FA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0FAE9F-0B8A-4CD7-B87A-A6ADD7246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E23A71-A97D-4C00-ACCF-E1A06E43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2CE-BBED-45FD-8359-10C88EE4B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861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D6927-6ECA-46AA-B3BB-C1C5FE103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2231DA-A834-4A20-86BB-4FCEF4080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C51568-D993-4B1B-A855-50A241DA2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063347-0832-4D09-B1CB-A836A0568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F6AD-33AA-4DA2-87E5-F46E738F4FA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3868AF-E6B3-4B14-8000-80921435D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99A3A5-2D38-491A-A03E-DECA2D620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2CE-BBED-45FD-8359-10C88EE4B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774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B08B2A-CDF2-4322-B0B8-EEE280748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D87ABA-2235-4B36-B4C5-248C57360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C54BA3-6033-4FFF-9F3B-C2D4FA82D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FF0E3E-6A71-41F4-91B1-206A4CE2C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F6AD-33AA-4DA2-87E5-F46E738F4FA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1853DA-04BB-473C-A854-B4D9CE787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186263-1F26-4B51-AFED-2446946A6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82CE-BBED-45FD-8359-10C88EE4B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767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9D261-C211-4338-8A37-0881BCA23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2B0093-DABC-4855-BB02-B1A000E36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8F2AEF-CD5E-4EDB-BDE3-FAB28DDA9F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AF6AD-33AA-4DA2-87E5-F46E738F4FA7}" type="datetimeFigureOut">
              <a:rPr lang="ru-RU" smtClean="0"/>
              <a:t>20.02.2026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621444-626A-4197-93A2-050CFC767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1EABE3-466E-4D6B-A47E-EF0C6EE80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482CE-BBED-45FD-8359-10C88EE4B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20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6825FC-1A67-432C-A9DC-4693652A2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02" y="408691"/>
            <a:ext cx="8766490" cy="2138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A77B1-B626-4C48-B51E-5B1A4616B219}"/>
              </a:ext>
            </a:extLst>
          </p:cNvPr>
          <p:cNvSpPr txBox="1"/>
          <p:nvPr/>
        </p:nvSpPr>
        <p:spPr>
          <a:xfrm>
            <a:off x="1606421" y="3429000"/>
            <a:ext cx="9618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Инструкция по использованию личного кабинета</a:t>
            </a:r>
          </a:p>
        </p:txBody>
      </p:sp>
    </p:spTree>
    <p:extLst>
      <p:ext uri="{BB962C8B-B14F-4D97-AF65-F5344CB8AC3E}">
        <p14:creationId xmlns:p14="http://schemas.microsoft.com/office/powerpoint/2010/main" val="351537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3"/>
    </mc:Choice>
    <mc:Fallback xmlns="">
      <p:transition spd="slow" advTm="248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28E1D0-82C9-4BE2-9B0E-6BE8A2E63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681" y="3590928"/>
            <a:ext cx="7034573" cy="19885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A3E6B2-6758-4E50-A822-65FA1F994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43" y="115082"/>
            <a:ext cx="6604986" cy="2965977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C13D955-F055-4570-A862-BB0325BDB991}"/>
              </a:ext>
            </a:extLst>
          </p:cNvPr>
          <p:cNvSpPr/>
          <p:nvPr/>
        </p:nvSpPr>
        <p:spPr>
          <a:xfrm>
            <a:off x="144503" y="2527916"/>
            <a:ext cx="4006788" cy="180216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 личном кабинете вам доступны услуги бронирования авиа и ж/д билетов. Кликаем нужную иконку (если необходим авиабилет – самолет, если ЖД билет – поезд).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2E4AC75-8FAD-42C6-878E-57DC98390A65}"/>
              </a:ext>
            </a:extLst>
          </p:cNvPr>
          <p:cNvSpPr/>
          <p:nvPr/>
        </p:nvSpPr>
        <p:spPr>
          <a:xfrm>
            <a:off x="7770920" y="1598071"/>
            <a:ext cx="4421080" cy="166900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Пример на авиаперелёте: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Вводим данные (Маршрут перелета, даты и класс обслуживания)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После того, как все данные ввели, нажимаем кнопку «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Найти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956926F-F95F-4A2F-B1AA-E4C636269A3B}"/>
              </a:ext>
            </a:extLst>
          </p:cNvPr>
          <p:cNvSpPr/>
          <p:nvPr/>
        </p:nvSpPr>
        <p:spPr>
          <a:xfrm>
            <a:off x="470517" y="251745"/>
            <a:ext cx="877078" cy="419878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BADE720-6030-46D9-96BA-C1C9D6509F02}"/>
              </a:ext>
            </a:extLst>
          </p:cNvPr>
          <p:cNvSpPr/>
          <p:nvPr/>
        </p:nvSpPr>
        <p:spPr>
          <a:xfrm>
            <a:off x="5590486" y="3837801"/>
            <a:ext cx="5701910" cy="1604212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DF5D4FA-F5F6-4556-B0FA-551423529266}"/>
              </a:ext>
            </a:extLst>
          </p:cNvPr>
          <p:cNvSpPr/>
          <p:nvPr/>
        </p:nvSpPr>
        <p:spPr>
          <a:xfrm>
            <a:off x="9432930" y="4585223"/>
            <a:ext cx="1305592" cy="315251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608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4"/>
    </mc:Choice>
    <mc:Fallback xmlns="">
      <p:transition spd="slow" advTm="13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" grpId="0" animBg="1"/>
      <p:bldP spid="2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5F7CC-7D45-42F6-95A4-DA4B3B83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574002" cy="315912"/>
          </a:xfrm>
        </p:spPr>
        <p:txBody>
          <a:bodyPr>
            <a:normAutofit fontScale="90000"/>
          </a:bodyPr>
          <a:lstStyle/>
          <a:p>
            <a:r>
              <a:rPr lang="ru-RU" sz="1800" b="1" i="0" u="none" strike="noStrike" dirty="0">
                <a:solidFill>
                  <a:srgbClr val="0F4761"/>
                </a:solidFill>
                <a:effectLst/>
                <a:latin typeface="Calibri" panose="020F0502020204030204" pitchFamily="34" charset="0"/>
              </a:rPr>
              <a:t>Как забронировать билеты?</a:t>
            </a:r>
            <a:endParaRPr lang="ru-RU" dirty="0"/>
          </a:p>
        </p:txBody>
      </p:sp>
      <p:pic>
        <p:nvPicPr>
          <p:cNvPr id="2050" name="Picture 2" descr="Изображение выглядит как текст, снимок экрана, программное обеспечение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6305C08F-B03C-4CFA-81AE-DC0910E11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61988"/>
            <a:ext cx="6420561" cy="295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5C017E4-269E-4B22-8562-F7B6DA628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762" y="3232383"/>
            <a:ext cx="5461460" cy="345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BB6654B-2B58-41EA-9D88-28AE3EC68312}"/>
              </a:ext>
            </a:extLst>
          </p:cNvPr>
          <p:cNvSpPr/>
          <p:nvPr/>
        </p:nvSpPr>
        <p:spPr>
          <a:xfrm>
            <a:off x="6960093" y="568171"/>
            <a:ext cx="4314548" cy="20773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Сайт предоставляет различные варианты перелетов. При выборе перелета можно указать необходимые параметры (Время и аэропорт, выбрать конкретную авиакомпанию, выбрать максимальное количество пересадок.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0D4A88B-47A6-4A79-822D-3F3B37964F64}"/>
              </a:ext>
            </a:extLst>
          </p:cNvPr>
          <p:cNvSpPr/>
          <p:nvPr/>
        </p:nvSpPr>
        <p:spPr>
          <a:xfrm>
            <a:off x="985421" y="4021381"/>
            <a:ext cx="4829453" cy="240605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Так же можно выбрать «Только прямые» перелеты. Возможен поиск определенного рейса по его номеру:</a:t>
            </a:r>
            <a:r>
              <a:rPr lang="ru-RU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505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1"/>
    </mc:Choice>
    <mc:Fallback xmlns="">
      <p:transition spd="slow" advTm="9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E267DE-76B7-4E1D-AD3D-BA94E45368C9}"/>
              </a:ext>
            </a:extLst>
          </p:cNvPr>
          <p:cNvSpPr txBox="1"/>
          <p:nvPr/>
        </p:nvSpPr>
        <p:spPr>
          <a:xfrm>
            <a:off x="188651" y="192634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u="none" strike="noStrike" dirty="0">
                <a:solidFill>
                  <a:srgbClr val="0F4761"/>
                </a:solidFill>
                <a:effectLst/>
                <a:latin typeface="Calibri" panose="020F0502020204030204" pitchFamily="34" charset="0"/>
              </a:rPr>
              <a:t>Как забронировать билеты?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ru-RU" dirty="0"/>
          </a:p>
        </p:txBody>
      </p:sp>
      <p:pic>
        <p:nvPicPr>
          <p:cNvPr id="3074" name="Picture 2" descr="Изображение выглядит как текст, снимок экрана, программное обеспечение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id="{92E4ED0F-D052-4C57-82A3-75825AF3A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2" r="-1" b="53350"/>
          <a:stretch/>
        </p:blipFill>
        <p:spPr bwMode="auto">
          <a:xfrm>
            <a:off x="0" y="561966"/>
            <a:ext cx="6993105" cy="186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5708495B-A188-4EDE-9BCC-918090D44A6B}"/>
              </a:ext>
            </a:extLst>
          </p:cNvPr>
          <p:cNvSpPr/>
          <p:nvPr/>
        </p:nvSpPr>
        <p:spPr>
          <a:xfrm rot="3682730">
            <a:off x="6877006" y="1317291"/>
            <a:ext cx="292963" cy="1160229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B25511E-E8CE-476D-A972-8F219C376F33}"/>
              </a:ext>
            </a:extLst>
          </p:cNvPr>
          <p:cNvSpPr/>
          <p:nvPr/>
        </p:nvSpPr>
        <p:spPr>
          <a:xfrm>
            <a:off x="7498671" y="627641"/>
            <a:ext cx="2391052" cy="11807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Для выбора перелета нажимаем кнопку с ценой, как на скрине ниже:</a:t>
            </a:r>
            <a:endParaRPr lang="ru-RU" dirty="0"/>
          </a:p>
        </p:txBody>
      </p:sp>
      <p:pic>
        <p:nvPicPr>
          <p:cNvPr id="3078" name="Picture 6" descr="Изображение выглядит как текст, снимок экрана, программное обеспечение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id="{0D75378C-09BD-4E57-869B-F27AA7144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7" y="2491095"/>
            <a:ext cx="6234647" cy="300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A7CAAC09-8B72-4050-BCBF-E051C4151E97}"/>
              </a:ext>
            </a:extLst>
          </p:cNvPr>
          <p:cNvSpPr/>
          <p:nvPr/>
        </p:nvSpPr>
        <p:spPr>
          <a:xfrm rot="17045310">
            <a:off x="4310095" y="3684922"/>
            <a:ext cx="253013" cy="267519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6671F46-DDC8-49D6-AB39-779C589809CB}"/>
              </a:ext>
            </a:extLst>
          </p:cNvPr>
          <p:cNvSpPr/>
          <p:nvPr/>
        </p:nvSpPr>
        <p:spPr>
          <a:xfrm>
            <a:off x="110971" y="3760426"/>
            <a:ext cx="3124940" cy="174002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Открывается окно с тарифами, выбираем необходимый тариф и нажимаем кнопку «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забронировать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 в правом нижнем углу: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ru-RU" dirty="0"/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A2EB1842-8D64-4379-A965-FB9C9902B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664" y="4329690"/>
            <a:ext cx="511492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1D60BB2-92CD-4C08-960B-82E6D2557E23}"/>
              </a:ext>
            </a:extLst>
          </p:cNvPr>
          <p:cNvSpPr/>
          <p:nvPr/>
        </p:nvSpPr>
        <p:spPr>
          <a:xfrm>
            <a:off x="6993105" y="3639845"/>
            <a:ext cx="4911850" cy="11807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Билеты поставлены на бронь (еще не выкуплены, только зарезервированы), чтобы завершить бронирование нажимаем кнопку «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к поездке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».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C78F156-B34D-4A0E-B371-63657977F4DA}"/>
              </a:ext>
            </a:extLst>
          </p:cNvPr>
          <p:cNvSpPr/>
          <p:nvPr/>
        </p:nvSpPr>
        <p:spPr>
          <a:xfrm>
            <a:off x="3801160" y="3547853"/>
            <a:ext cx="2482012" cy="725567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3D19B9B-1845-4CE2-BD24-A05C2031725B}"/>
              </a:ext>
            </a:extLst>
          </p:cNvPr>
          <p:cNvSpPr/>
          <p:nvPr/>
        </p:nvSpPr>
        <p:spPr>
          <a:xfrm>
            <a:off x="5505061" y="5197151"/>
            <a:ext cx="840558" cy="370789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29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2"/>
    </mc:Choice>
    <mc:Fallback xmlns="">
      <p:transition spd="slow" advTm="15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4" grpId="0" animBg="1"/>
      <p:bldP spid="11" grpId="0" animBg="1"/>
      <p:bldP spid="12" grpId="0" animBg="1"/>
      <p:bldP spid="12" grpId="1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20BA64C-6BB4-4F71-A0E0-26F538CDA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4" t="14445" r="40511" b="9253"/>
          <a:stretch/>
        </p:blipFill>
        <p:spPr bwMode="auto">
          <a:xfrm>
            <a:off x="310717" y="266330"/>
            <a:ext cx="4367813" cy="280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F7D091F-91B1-40FA-B505-EFF17934F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39" y="4173477"/>
            <a:ext cx="401955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9F50DC26-34D9-4413-84C1-5A52FE12F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964" y="1546812"/>
            <a:ext cx="6069356" cy="237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0541E7D3-1598-42AC-82C3-2B786CEA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964" y="3926427"/>
            <a:ext cx="6069356" cy="280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7F7AFCD3-1C51-43BE-84E7-2480F1C91166}"/>
              </a:ext>
            </a:extLst>
          </p:cNvPr>
          <p:cNvSpPr/>
          <p:nvPr/>
        </p:nvSpPr>
        <p:spPr>
          <a:xfrm rot="3062400">
            <a:off x="5268897" y="597075"/>
            <a:ext cx="355107" cy="253155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977E6C2-AD7F-4551-BEF5-9B5795CBBDF2}"/>
              </a:ext>
            </a:extLst>
          </p:cNvPr>
          <p:cNvSpPr/>
          <p:nvPr/>
        </p:nvSpPr>
        <p:spPr>
          <a:xfrm>
            <a:off x="4350559" y="160974"/>
            <a:ext cx="3666477" cy="137603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При нажатии кнопки «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к поездке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 переходим в сам заказ. Чтобы выкупить билеты и скачать маршрутные квитанции нажимаем кнопку «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оформить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». </a:t>
            </a:r>
            <a:endParaRPr lang="ru-RU" dirty="0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4075A566-4F13-4461-8EA2-1D7C762ED190}"/>
              </a:ext>
            </a:extLst>
          </p:cNvPr>
          <p:cNvSpPr/>
          <p:nvPr/>
        </p:nvSpPr>
        <p:spPr>
          <a:xfrm rot="3382456">
            <a:off x="2512879" y="4019364"/>
            <a:ext cx="177054" cy="162461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BA7EB8CB-EF1A-4D60-9193-F2BA9C1892DB}"/>
              </a:ext>
            </a:extLst>
          </p:cNvPr>
          <p:cNvSpPr/>
          <p:nvPr/>
        </p:nvSpPr>
        <p:spPr>
          <a:xfrm rot="1772530">
            <a:off x="10730203" y="826071"/>
            <a:ext cx="186431" cy="1059702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D1F26B9-0209-4266-A9F4-CAB558AFC290}"/>
              </a:ext>
            </a:extLst>
          </p:cNvPr>
          <p:cNvSpPr/>
          <p:nvPr/>
        </p:nvSpPr>
        <p:spPr>
          <a:xfrm>
            <a:off x="2059619" y="3816150"/>
            <a:ext cx="3071674" cy="65819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Подтверждаем оформление билета.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ru-RU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B0E6BFD2-64C8-4877-888E-6036DF27862D}"/>
              </a:ext>
            </a:extLst>
          </p:cNvPr>
          <p:cNvSpPr/>
          <p:nvPr/>
        </p:nvSpPr>
        <p:spPr>
          <a:xfrm>
            <a:off x="8214806" y="114089"/>
            <a:ext cx="3666477" cy="132101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Скачиваем маршрутную квитанцию</a:t>
            </a:r>
            <a:br>
              <a:rPr lang="ru-RU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!ВАЖНО </a:t>
            </a:r>
            <a:r>
              <a:rPr lang="ru-RU" sz="1400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скачивайте маршрутную квитанцию непосредственно перед сдачей авансового отчета во избежание подачи документа с некорректной стоимостью</a:t>
            </a:r>
            <a:endParaRPr lang="ru-RU" sz="1400" u="sng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63AA835-19E6-439A-AA4C-569E7C57B225}"/>
              </a:ext>
            </a:extLst>
          </p:cNvPr>
          <p:cNvSpPr/>
          <p:nvPr/>
        </p:nvSpPr>
        <p:spPr>
          <a:xfrm>
            <a:off x="3685712" y="4740677"/>
            <a:ext cx="1729667" cy="15214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!Важно –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проверьте статус билета, он должен быть «</a:t>
            </a: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Оформлен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</a:t>
            </a:r>
            <a:endParaRPr lang="ru-RU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360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8"/>
    </mc:Choice>
    <mc:Fallback xmlns="">
      <p:transition spd="slow" advTm="7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8" grpId="0" animBg="1"/>
      <p:bldP spid="9" grpId="0" animBg="1"/>
      <p:bldP spid="16" grpId="0" animBg="1"/>
      <p:bldP spid="17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524392-0EE5-41A0-B213-A04F913FF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93" y="1589485"/>
            <a:ext cx="7004483" cy="21602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464FDD-0666-4B31-ACD3-21B89B15998E}"/>
              </a:ext>
            </a:extLst>
          </p:cNvPr>
          <p:cNvSpPr txBox="1"/>
          <p:nvPr/>
        </p:nvSpPr>
        <p:spPr>
          <a:xfrm>
            <a:off x="162017" y="6301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u="none" strike="noStrike" dirty="0">
                <a:solidFill>
                  <a:srgbClr val="0F4761"/>
                </a:solidFill>
                <a:effectLst/>
                <a:latin typeface="Calibri" panose="020F0502020204030204" pitchFamily="34" charset="0"/>
              </a:rPr>
              <a:t>Как забронировать билеты если нужного рейса нет в выдаче?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ru-RU" dirty="0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CA264E9F-DA68-4C0C-B5C3-146FF70EF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86" y="3365987"/>
            <a:ext cx="40052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1A86EED4-F15E-4AB9-83EB-52B4ABD98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04" y="386178"/>
            <a:ext cx="4666079" cy="363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1FC25D8-F022-4415-8F4D-3FD16434F261}"/>
              </a:ext>
            </a:extLst>
          </p:cNvPr>
          <p:cNvSpPr/>
          <p:nvPr/>
        </p:nvSpPr>
        <p:spPr>
          <a:xfrm>
            <a:off x="1455938" y="479394"/>
            <a:ext cx="5521911" cy="89639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Если не нашли необходимы рейс, можно запросить помощь в бронировании у менеджера в чате. Иконка чата находится в правом верхнем углу:</a:t>
            </a:r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982AF1D-7525-4258-B5AA-2B3864395BCC}"/>
              </a:ext>
            </a:extLst>
          </p:cNvPr>
          <p:cNvSpPr/>
          <p:nvPr/>
        </p:nvSpPr>
        <p:spPr>
          <a:xfrm>
            <a:off x="71020" y="3492014"/>
            <a:ext cx="2901565" cy="32372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Для того, чтобы открыть диалог вне поездки, необходимо нажать на «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карандаш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». В открывшемся окне (с права) в сообщении прописываем, какой рейс и на какую дату необходимо забронировать.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5DE14F0-29E1-4DFA-BBE1-C24EF177FA9C}"/>
              </a:ext>
            </a:extLst>
          </p:cNvPr>
          <p:cNvSpPr/>
          <p:nvPr/>
        </p:nvSpPr>
        <p:spPr>
          <a:xfrm>
            <a:off x="7474998" y="4199138"/>
            <a:ext cx="4403324" cy="25301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Менеджер рассмотрит есть ли необходимый рейс в наличии у авиакомпании, и при наличии поможет забронировать необходимый перелет.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Так же есть возможность запросить подбор рейсов. При подборе менеджер направит варианты перелетов по указанному маршруту на необходимую дату.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4ADBB2A-2A0E-4BBD-B032-D6DA5241A2A5}"/>
              </a:ext>
            </a:extLst>
          </p:cNvPr>
          <p:cNvSpPr/>
          <p:nvPr/>
        </p:nvSpPr>
        <p:spPr>
          <a:xfrm>
            <a:off x="6525087" y="1792167"/>
            <a:ext cx="645789" cy="272081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4A04F21-5DE2-4452-9F6F-51E3520B7F43}"/>
              </a:ext>
            </a:extLst>
          </p:cNvPr>
          <p:cNvSpPr/>
          <p:nvPr/>
        </p:nvSpPr>
        <p:spPr>
          <a:xfrm>
            <a:off x="4657157" y="3641427"/>
            <a:ext cx="767039" cy="272081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278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7"/>
    </mc:Choice>
    <mc:Fallback xmlns="">
      <p:transition spd="slow" advTm="17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B455DF-2785-4645-8E7B-CC0D4A4CE8D5}"/>
              </a:ext>
            </a:extLst>
          </p:cNvPr>
          <p:cNvSpPr txBox="1"/>
          <p:nvPr/>
        </p:nvSpPr>
        <p:spPr>
          <a:xfrm>
            <a:off x="206406" y="17487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u="none" strike="noStrike" dirty="0">
                <a:solidFill>
                  <a:srgbClr val="0F4761"/>
                </a:solidFill>
                <a:effectLst/>
                <a:latin typeface="Aptos Display"/>
              </a:rPr>
              <a:t>Как запросить обмен на другой рейс или дату?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Aptos Display"/>
              </a:rPr>
              <a:t>​</a:t>
            </a:r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9945111-F889-41BC-BC48-9DD72A417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4" y="1186926"/>
            <a:ext cx="21717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A56AAE2-F052-4DFD-9FD8-627B89E1F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5786"/>
            <a:ext cx="4992954" cy="390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54922D5A-1EA5-4A5D-A3D7-F8F9D5B5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753" y="1611096"/>
            <a:ext cx="4873841" cy="272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FA0EBAD0-F427-4240-9E14-C16697D32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46296"/>
            <a:ext cx="4741780" cy="203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8B0D87C-24F6-4D00-B10E-4A2E6C996A6E}"/>
              </a:ext>
            </a:extLst>
          </p:cNvPr>
          <p:cNvSpPr/>
          <p:nvPr/>
        </p:nvSpPr>
        <p:spPr>
          <a:xfrm>
            <a:off x="133165" y="544211"/>
            <a:ext cx="5726097" cy="47672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 личном кабинете в правом верхнем углу, в разделе «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поездки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 вы можете видеть все ваши заказы.</a:t>
            </a:r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68F0BB3-2925-48EE-9B38-84D8A38C7A82}"/>
              </a:ext>
            </a:extLst>
          </p:cNvPr>
          <p:cNvSpPr/>
          <p:nvPr/>
        </p:nvSpPr>
        <p:spPr>
          <a:xfrm>
            <a:off x="61034" y="2192784"/>
            <a:ext cx="5434244" cy="65300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Так выглядит список ваших бронирований.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D537079-C56E-4BC2-BC25-92AA0C893DC9}"/>
              </a:ext>
            </a:extLst>
          </p:cNvPr>
          <p:cNvSpPr/>
          <p:nvPr/>
        </p:nvSpPr>
        <p:spPr>
          <a:xfrm>
            <a:off x="6676007" y="122020"/>
            <a:ext cx="5382827" cy="137764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Чтобы найти нужный вам заказ, воспользуйтесь фильтрацией. Нажав, «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показать фильтр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», откроется окно справа, и вы сможете найти ваше бронирование по датам начала поездки, затем нажимаем кнопку применить, как в скрине:</a:t>
            </a:r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41F056C-BE35-47A4-A317-FBDE4024DAE6}"/>
              </a:ext>
            </a:extLst>
          </p:cNvPr>
          <p:cNvSpPr/>
          <p:nvPr/>
        </p:nvSpPr>
        <p:spPr>
          <a:xfrm>
            <a:off x="5113538" y="4446296"/>
            <a:ext cx="3266982" cy="80060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После вы увидите нужный вам заказ.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8060E5-00F5-47A4-99F2-247E07675AFC}"/>
              </a:ext>
            </a:extLst>
          </p:cNvPr>
          <p:cNvSpPr/>
          <p:nvPr/>
        </p:nvSpPr>
        <p:spPr>
          <a:xfrm>
            <a:off x="1325736" y="1122346"/>
            <a:ext cx="1030782" cy="367325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05AC7CB-3D3B-4417-BEEB-225CCC2D3F9B}"/>
              </a:ext>
            </a:extLst>
          </p:cNvPr>
          <p:cNvSpPr/>
          <p:nvPr/>
        </p:nvSpPr>
        <p:spPr>
          <a:xfrm>
            <a:off x="133165" y="3837897"/>
            <a:ext cx="4859788" cy="2768176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407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8"/>
    </mc:Choice>
    <mc:Fallback xmlns="">
      <p:transition spd="slow" advTm="17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85FFC79-9A12-4830-94DB-8D96A9995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586"/>
            <a:ext cx="4750848" cy="110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ADAC0FD-8A53-4B88-8393-D270D2588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814" y="2100413"/>
            <a:ext cx="3189595" cy="172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Изображение выглядит как текст, снимок экрана, программное обеспечение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id="{BF2CF3B8-8A9D-4963-8E10-BA8293DF9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9" y="4183602"/>
            <a:ext cx="5410077" cy="26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D0829116-A333-455C-8395-689074B7B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558" y="195309"/>
            <a:ext cx="4531873" cy="235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41AFD9D3-35FD-4117-A9AB-7AE2744B4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372" y="3775981"/>
            <a:ext cx="5709249" cy="253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FB94A49-D33A-4060-87B4-7273B9EC8862}"/>
              </a:ext>
            </a:extLst>
          </p:cNvPr>
          <p:cNvSpPr/>
          <p:nvPr/>
        </p:nvSpPr>
        <p:spPr>
          <a:xfrm>
            <a:off x="2441359" y="146827"/>
            <a:ext cx="2924329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У необходимого билета нажимаем кнопку «</a:t>
            </a:r>
            <a:r>
              <a:rPr lang="ru-RU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запросить</a:t>
            </a:r>
            <a:r>
              <a:rPr lang="ru-R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обмен</a:t>
            </a:r>
            <a:r>
              <a:rPr lang="ru-R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».</a:t>
            </a:r>
            <a:r>
              <a:rPr lang="ru-RU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803978D-2A25-488E-9C8E-F41F7D57CA98}"/>
              </a:ext>
            </a:extLst>
          </p:cNvPr>
          <p:cNvSpPr/>
          <p:nvPr/>
        </p:nvSpPr>
        <p:spPr>
          <a:xfrm>
            <a:off x="79898" y="1890944"/>
            <a:ext cx="2680916" cy="222829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Вам откроется окно, где для обмена необходимо указать данные нового рейса и поставить галочку на против пассажира, кому осуществляется обмен:</a:t>
            </a:r>
            <a:endParaRPr lang="ru-RU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879ABFD-B9C3-4208-812D-9823CE573473}"/>
              </a:ext>
            </a:extLst>
          </p:cNvPr>
          <p:cNvSpPr/>
          <p:nvPr/>
        </p:nvSpPr>
        <p:spPr>
          <a:xfrm>
            <a:off x="123379" y="5122070"/>
            <a:ext cx="3080552" cy="158910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Справа откроется мессенджер, где менеджер перед обменом может уточнить, некоторые детали бронирования. </a:t>
            </a:r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1095A77-B160-42CF-939D-29F8F3C891ED}"/>
              </a:ext>
            </a:extLst>
          </p:cNvPr>
          <p:cNvSpPr/>
          <p:nvPr/>
        </p:nvSpPr>
        <p:spPr>
          <a:xfrm>
            <a:off x="7332955" y="2674398"/>
            <a:ext cx="4332303" cy="97432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После, статус заказа изменится на статус «</a:t>
            </a:r>
            <a:r>
              <a:rPr lang="ru-RU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обмен</a:t>
            </a:r>
            <a:r>
              <a:rPr lang="ru-R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», а новая маршрутная квитанция будет вложена в бронирование:</a:t>
            </a:r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4C680A1-6FD4-4A0D-82F6-941A5C04D647}"/>
              </a:ext>
            </a:extLst>
          </p:cNvPr>
          <p:cNvSpPr/>
          <p:nvPr/>
        </p:nvSpPr>
        <p:spPr>
          <a:xfrm>
            <a:off x="5402076" y="5279648"/>
            <a:ext cx="1505629" cy="12739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!Важно – 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не забывайте проверять чат</a:t>
            </a:r>
            <a:endParaRPr lang="ru-RU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397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9"/>
    </mc:Choice>
    <mc:Fallback xmlns="">
      <p:transition spd="slow" advTm="15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F38242-73FE-4627-80F2-787C2C6FE35B}"/>
              </a:ext>
            </a:extLst>
          </p:cNvPr>
          <p:cNvSpPr txBox="1"/>
          <p:nvPr/>
        </p:nvSpPr>
        <p:spPr>
          <a:xfrm>
            <a:off x="82118" y="133165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u="none" strike="noStrike" dirty="0">
                <a:solidFill>
                  <a:srgbClr val="0F4761"/>
                </a:solidFill>
                <a:effectLst/>
                <a:latin typeface="Calibri" panose="020F0502020204030204" pitchFamily="34" charset="0"/>
              </a:rPr>
              <a:t>Как запросить отмену билета?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ru-RU" dirty="0"/>
          </a:p>
        </p:txBody>
      </p:sp>
      <p:pic>
        <p:nvPicPr>
          <p:cNvPr id="8194" name="Picture 2" descr="Изображение выглядит как текст, снимок экрана, программное обеспечение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id="{AAD77094-D006-4F9A-91F0-29AD6A0A7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6" y="1061391"/>
            <a:ext cx="5141274" cy="308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681A2EF-78E2-4090-B281-04930C8AC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80" y="4497604"/>
            <a:ext cx="47815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82422613-DB22-4FC0-BCFE-9D2658AA2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01" y="1061391"/>
            <a:ext cx="5641944" cy="209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Изображение выглядит как текст, снимок экрана, Шрифт, Бренд&#10;&#10;Автоматически созданное описание">
            <a:extLst>
              <a:ext uri="{FF2B5EF4-FFF2-40B4-BE49-F238E27FC236}">
                <a16:creationId xmlns:a16="http://schemas.microsoft.com/office/drawing/2014/main" id="{3CEFF827-2221-459D-91A2-AB825303C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38" y="4403022"/>
            <a:ext cx="5300477" cy="231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733D235-F8B0-4869-AB7C-86E8EF440FB4}"/>
              </a:ext>
            </a:extLst>
          </p:cNvPr>
          <p:cNvSpPr/>
          <p:nvPr/>
        </p:nvSpPr>
        <p:spPr>
          <a:xfrm>
            <a:off x="168357" y="498185"/>
            <a:ext cx="4376691" cy="6835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Для отмены рейса, нажимаем «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запросить отмену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».</a:t>
            </a:r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DF9811D-5574-4F07-ABFA-489B4103B60E}"/>
              </a:ext>
            </a:extLst>
          </p:cNvPr>
          <p:cNvSpPr/>
          <p:nvPr/>
        </p:nvSpPr>
        <p:spPr>
          <a:xfrm>
            <a:off x="99271" y="3750919"/>
            <a:ext cx="3284738" cy="102093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Далее необходимо нажать галочку напротив пассажира, кому осуществляется отмена и нажать кнопку «</a:t>
            </a:r>
            <a:r>
              <a:rPr lang="ru-RU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запросить отмену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»:</a:t>
            </a:r>
            <a:endParaRPr lang="ru-RU" sz="140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9FB6842-85C1-4943-94B0-8AB30C4A97C0}"/>
              </a:ext>
            </a:extLst>
          </p:cNvPr>
          <p:cNvSpPr/>
          <p:nvPr/>
        </p:nvSpPr>
        <p:spPr>
          <a:xfrm>
            <a:off x="7556611" y="141740"/>
            <a:ext cx="4392734" cy="78566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Статус заказа из «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оформлено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 поменяется на статус «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на отмену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».</a:t>
            </a:r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AD7CD0A-B248-44B7-9ECD-BDA02D594FB2}"/>
              </a:ext>
            </a:extLst>
          </p:cNvPr>
          <p:cNvSpPr/>
          <p:nvPr/>
        </p:nvSpPr>
        <p:spPr>
          <a:xfrm>
            <a:off x="6015363" y="3428999"/>
            <a:ext cx="6005002" cy="117851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Когда отмена билета подтвердится статус заказа изменится на «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отменено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». Бланк отмены вы можете скачать из личного кабинета.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b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6659A5B-055E-40A5-8FF5-CF505A038407}"/>
              </a:ext>
            </a:extLst>
          </p:cNvPr>
          <p:cNvSpPr/>
          <p:nvPr/>
        </p:nvSpPr>
        <p:spPr>
          <a:xfrm>
            <a:off x="9974848" y="1957966"/>
            <a:ext cx="2139519" cy="134052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!Важно – 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отслеживайте </a:t>
            </a:r>
            <a:r>
              <a:rPr lang="ru-RU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смену статуса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– </a:t>
            </a:r>
            <a:r>
              <a:rPr lang="ru-RU" sz="1400" b="0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на рейсах с дальними датами вылета может занимать до </a:t>
            </a:r>
            <a:r>
              <a:rPr lang="ru-RU" sz="1400" b="1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24ч.</a:t>
            </a:r>
            <a:br>
              <a:rPr lang="ru-RU" sz="1400" b="1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ru-RU" sz="1400" b="1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AA08724-6C61-4F8D-B080-D20E3CFF4310}"/>
              </a:ext>
            </a:extLst>
          </p:cNvPr>
          <p:cNvSpPr/>
          <p:nvPr/>
        </p:nvSpPr>
        <p:spPr>
          <a:xfrm>
            <a:off x="9305643" y="1280258"/>
            <a:ext cx="1738964" cy="200351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!Если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 статус 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по билету с ближайшим вылетом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не изменился в течение 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30 минут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напишете об этом в чат поддержки!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672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5"/>
    </mc:Choice>
    <mc:Fallback xmlns="">
      <p:transition spd="slow" advTm="21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1" grpId="1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9FAA79-F9B8-4D14-A25D-7B4A9D215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67" y="1344545"/>
            <a:ext cx="6869053" cy="2662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A0E790-1642-4774-B893-DF5CF755FE94}"/>
              </a:ext>
            </a:extLst>
          </p:cNvPr>
          <p:cNvSpPr txBox="1"/>
          <p:nvPr/>
        </p:nvSpPr>
        <p:spPr>
          <a:xfrm>
            <a:off x="82118" y="0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u="none" strike="noStrike" dirty="0">
                <a:solidFill>
                  <a:srgbClr val="0F4761"/>
                </a:solidFill>
                <a:effectLst/>
                <a:latin typeface="Calibri" panose="020F0502020204030204" pitchFamily="34" charset="0"/>
              </a:rPr>
              <a:t>Что делать, если при отмене билета возникает ошибка?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ru-RU" dirty="0"/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CE4131BD-5B8A-4EF9-9C5B-322DAB8F1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491" y="1547750"/>
            <a:ext cx="4047293" cy="491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8C73774-7216-4CBD-9A25-B9B7462500A7}"/>
              </a:ext>
            </a:extLst>
          </p:cNvPr>
          <p:cNvSpPr/>
          <p:nvPr/>
        </p:nvSpPr>
        <p:spPr>
          <a:xfrm>
            <a:off x="3773010" y="497150"/>
            <a:ext cx="3417903" cy="127838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Если отмена через кнопку «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Отменить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 не прошла (возникла ошибка), ее можно запросить у менеджера в чате.</a:t>
            </a:r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AB9DADB-5D9C-4EE9-84E7-53E2B495B290}"/>
              </a:ext>
            </a:extLst>
          </p:cNvPr>
          <p:cNvSpPr/>
          <p:nvPr/>
        </p:nvSpPr>
        <p:spPr>
          <a:xfrm>
            <a:off x="82118" y="3728621"/>
            <a:ext cx="3202620" cy="251238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Иконка чата находится в левом верхнем углу после номера заказа. После нажатия на иконку справа откроется диалоговое окно, где необходимо сообщить о проблеме.</a:t>
            </a:r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E77BDBD-6579-4B62-AC49-4F00F262D852}"/>
              </a:ext>
            </a:extLst>
          </p:cNvPr>
          <p:cNvSpPr/>
          <p:nvPr/>
        </p:nvSpPr>
        <p:spPr>
          <a:xfrm>
            <a:off x="9012499" y="184666"/>
            <a:ext cx="3027285" cy="129614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Менеджер уточнит причину ошибки, и поможет в проведении отмены билета.</a:t>
            </a:r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435847E-979F-4A20-B8F4-6C79E8549D98}"/>
              </a:ext>
            </a:extLst>
          </p:cNvPr>
          <p:cNvSpPr/>
          <p:nvPr/>
        </p:nvSpPr>
        <p:spPr>
          <a:xfrm>
            <a:off x="9012499" y="3060118"/>
            <a:ext cx="2146918" cy="187390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!Важно – </a:t>
            </a:r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не забывайте проверять чат</a:t>
            </a:r>
            <a:endParaRPr lang="ru-RU" sz="2400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51CD5A8-83ED-4927-9D7E-3527C89272D8}"/>
              </a:ext>
            </a:extLst>
          </p:cNvPr>
          <p:cNvSpPr/>
          <p:nvPr/>
        </p:nvSpPr>
        <p:spPr>
          <a:xfrm>
            <a:off x="3620793" y="3848471"/>
            <a:ext cx="3417903" cy="251238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В случае, если вернуть билет 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невозможно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, но ваша бухгалтерия требует справку о возврате  - запросите ее в телеграмм чате или по почте </a:t>
            </a:r>
            <a:r>
              <a:rPr lang="en-US" u="sng" dirty="0">
                <a:solidFill>
                  <a:schemeClr val="tx1"/>
                </a:solidFill>
              </a:rPr>
              <a:t>gazprom@corp.sletat.ru 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запрашивать  справку в ЛК не нужно!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75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37"/>
    </mc:Choice>
    <mc:Fallback xmlns="">
      <p:transition spd="slow" advTm="13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7A9EB1-F6A6-4357-AB8E-FB688BE71DD4}"/>
              </a:ext>
            </a:extLst>
          </p:cNvPr>
          <p:cNvSpPr txBox="1"/>
          <p:nvPr/>
        </p:nvSpPr>
        <p:spPr>
          <a:xfrm>
            <a:off x="179772" y="130491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u="none" strike="noStrike" dirty="0">
                <a:solidFill>
                  <a:srgbClr val="0F4761"/>
                </a:solidFill>
                <a:effectLst/>
                <a:latin typeface="Calibri" panose="020F0502020204030204" pitchFamily="34" charset="0"/>
              </a:rPr>
              <a:t>Что делать если заказ в статусе «блокировка»?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ru-RU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2FF9B3E-3AB0-44F3-8FC7-E9D47985A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72" y="613178"/>
            <a:ext cx="5709174" cy="250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Изображение выглядит как текст, программное обеспечение, Значок на компьютере, Мультимедийное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E0CC7CC5-0ECA-4B24-B40B-74CBEEDB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809" y="3534638"/>
            <a:ext cx="6507332" cy="312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320CD89-18E6-4214-8448-512AA9AD241B}"/>
              </a:ext>
            </a:extLst>
          </p:cNvPr>
          <p:cNvSpPr/>
          <p:nvPr/>
        </p:nvSpPr>
        <p:spPr>
          <a:xfrm>
            <a:off x="6096000" y="315157"/>
            <a:ext cx="4113320" cy="113190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Если заказ заблокировали, необходимо сообщить об этом оператору в чате заказа. Дублировать заказ </a:t>
            </a:r>
            <a:r>
              <a:rPr lang="ru-RU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НЕ нужно</a:t>
            </a:r>
            <a:r>
              <a:rPr lang="ru-R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!</a:t>
            </a:r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0D79657-E78E-46B4-9ED2-AB77F334E630}"/>
              </a:ext>
            </a:extLst>
          </p:cNvPr>
          <p:cNvSpPr/>
          <p:nvPr/>
        </p:nvSpPr>
        <p:spPr>
          <a:xfrm>
            <a:off x="6684885" y="2299317"/>
            <a:ext cx="5220070" cy="112968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Как только заказ разблокируют, статус поменяется на «</a:t>
            </a:r>
            <a:r>
              <a:rPr lang="ru-RU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резерв</a:t>
            </a:r>
            <a:r>
              <a:rPr lang="ru-R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 и его необходимо будет оформить, так же нажатием на кнопку «</a:t>
            </a:r>
            <a:r>
              <a:rPr lang="ru-RU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оформить</a:t>
            </a:r>
            <a:r>
              <a:rPr lang="ru-R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 и скачать маршрутную квитанцию.</a:t>
            </a:r>
            <a:r>
              <a:rPr lang="ru-RU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C1E67CF-7E47-4600-A10E-56A67D1C2FCF}"/>
              </a:ext>
            </a:extLst>
          </p:cNvPr>
          <p:cNvSpPr/>
          <p:nvPr/>
        </p:nvSpPr>
        <p:spPr>
          <a:xfrm>
            <a:off x="452761" y="4039340"/>
            <a:ext cx="4643022" cy="22054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Иконка чата находится в левом верхнем углу после номера заказа. После нажатия на иконку справа откроется диалоговое окно, где необходимо сообщить о проблеме.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460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7"/>
    </mc:Choice>
    <mc:Fallback xmlns="">
      <p:transition spd="slow" advTm="12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1FBCC-507A-4509-9192-6E2DB0F210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73F571-878B-4037-B32D-19ECB803A0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E2C55-83AF-4FB9-B820-3E681A1F2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811"/>
            <a:ext cx="12192000" cy="606437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2BA4778-F0C6-4C89-BC31-16BC154980EF}"/>
              </a:ext>
            </a:extLst>
          </p:cNvPr>
          <p:cNvSpPr/>
          <p:nvPr/>
        </p:nvSpPr>
        <p:spPr>
          <a:xfrm>
            <a:off x="156839" y="1030288"/>
            <a:ext cx="2734322" cy="111299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Дорогой сотрудник Газпром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инвест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приветствуем тебя в личном кабинете!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ru-RU" dirty="0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08C00C0B-3018-4396-91ED-CBF34F71C444}"/>
              </a:ext>
            </a:extLst>
          </p:cNvPr>
          <p:cNvSpPr/>
          <p:nvPr/>
        </p:nvSpPr>
        <p:spPr>
          <a:xfrm rot="4300256">
            <a:off x="7243621" y="3388839"/>
            <a:ext cx="358594" cy="939274"/>
          </a:xfrm>
          <a:prstGeom prst="downArrow">
            <a:avLst>
              <a:gd name="adj1" fmla="val 50000"/>
              <a:gd name="adj2" fmla="val 5384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83BFD47-43BB-4124-8AB9-26D1C5645A4E}"/>
              </a:ext>
            </a:extLst>
          </p:cNvPr>
          <p:cNvSpPr/>
          <p:nvPr/>
        </p:nvSpPr>
        <p:spPr>
          <a:xfrm>
            <a:off x="7846119" y="2688666"/>
            <a:ext cx="3346882" cy="135828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Чтобы приступить к оформлению командировки, необходимо пройти «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Первичную регистрацию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557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7"/>
    </mc:Choice>
    <mc:Fallback xmlns="">
      <p:transition spd="slow" advTm="7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5BDB985-2449-41BE-BC69-D9B3268D43C0}"/>
              </a:ext>
            </a:extLst>
          </p:cNvPr>
          <p:cNvSpPr/>
          <p:nvPr/>
        </p:nvSpPr>
        <p:spPr>
          <a:xfrm>
            <a:off x="481116" y="577320"/>
            <a:ext cx="4474346" cy="114521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Чтобы вернуться в ЛК после покупки билетов, вам необходимо закрыть вкладку браузера с бронированием проезда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72753F-0D5A-4A38-9F9B-05AD6FCB30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7"/>
          <a:stretch/>
        </p:blipFill>
        <p:spPr>
          <a:xfrm>
            <a:off x="326573" y="2565919"/>
            <a:ext cx="5430415" cy="346834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9804B01-A1FC-4839-8DF8-B4180DD2ADEF}"/>
              </a:ext>
            </a:extLst>
          </p:cNvPr>
          <p:cNvSpPr/>
          <p:nvPr/>
        </p:nvSpPr>
        <p:spPr>
          <a:xfrm>
            <a:off x="1904234" y="2484587"/>
            <a:ext cx="1725374" cy="443321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E7F680F-3F1F-4B0D-B00A-8CABF1B9491C}"/>
              </a:ext>
            </a:extLst>
          </p:cNvPr>
          <p:cNvSpPr/>
          <p:nvPr/>
        </p:nvSpPr>
        <p:spPr>
          <a:xfrm>
            <a:off x="178860" y="2484586"/>
            <a:ext cx="1725374" cy="443321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Фигура, имеющая форму буквы L 12">
            <a:extLst>
              <a:ext uri="{FF2B5EF4-FFF2-40B4-BE49-F238E27FC236}">
                <a16:creationId xmlns:a16="http://schemas.microsoft.com/office/drawing/2014/main" id="{C8B8D9BA-350C-400E-AAA7-E5770956F37C}"/>
              </a:ext>
            </a:extLst>
          </p:cNvPr>
          <p:cNvSpPr/>
          <p:nvPr/>
        </p:nvSpPr>
        <p:spPr>
          <a:xfrm rot="19174173">
            <a:off x="3043982" y="2464658"/>
            <a:ext cx="392720" cy="202522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230EBB6-027B-4DBD-8E67-A6D6B93816DD}"/>
              </a:ext>
            </a:extLst>
          </p:cNvPr>
          <p:cNvSpPr/>
          <p:nvPr/>
        </p:nvSpPr>
        <p:spPr>
          <a:xfrm>
            <a:off x="8121708" y="5253134"/>
            <a:ext cx="2504680" cy="138093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Вот так это можно сделать, если вы используете ЛК с телефона на базе </a:t>
            </a:r>
            <a:r>
              <a:rPr lang="en-US" dirty="0">
                <a:solidFill>
                  <a:schemeClr val="tx1"/>
                </a:solidFill>
              </a:rPr>
              <a:t>Android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248139E-49B0-4159-9979-7505395C4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203" y="358379"/>
            <a:ext cx="2477916" cy="4823927"/>
          </a:xfrm>
          <a:prstGeom prst="rect">
            <a:avLst/>
          </a:prstGeom>
        </p:spPr>
      </p:pic>
      <p:pic>
        <p:nvPicPr>
          <p:cNvPr id="18" name="copy_5A4441E3-FBC9-4DB0-9597-66A26EB87512">
            <a:hlinkClick r:id="" action="ppaction://media"/>
            <a:extLst>
              <a:ext uri="{FF2B5EF4-FFF2-40B4-BE49-F238E27FC236}">
                <a16:creationId xmlns:a16="http://schemas.microsoft.com/office/drawing/2014/main" id="{E470BAFF-DF78-496E-8B58-0F71AFE56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989" y="914400"/>
            <a:ext cx="2011777" cy="39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8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91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887078-5D6F-46A4-B7D9-1D45FE707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7" y="78712"/>
            <a:ext cx="6799647" cy="47079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85B0EA-4843-40CF-8DDC-A1127224D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416" y="2468135"/>
            <a:ext cx="6644051" cy="4276630"/>
          </a:xfrm>
          <a:prstGeom prst="rect">
            <a:avLst/>
          </a:prstGeom>
        </p:spPr>
      </p:pic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5C7B02E3-CFD1-4378-988D-8253BE44A85A}"/>
              </a:ext>
            </a:extLst>
          </p:cNvPr>
          <p:cNvSpPr/>
          <p:nvPr/>
        </p:nvSpPr>
        <p:spPr>
          <a:xfrm rot="4570870">
            <a:off x="7078346" y="461188"/>
            <a:ext cx="195663" cy="97810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5BD7F3F-810B-4B33-8B8F-2AA4F205D621}"/>
              </a:ext>
            </a:extLst>
          </p:cNvPr>
          <p:cNvSpPr/>
          <p:nvPr/>
        </p:nvSpPr>
        <p:spPr>
          <a:xfrm>
            <a:off x="7227709" y="116993"/>
            <a:ext cx="3554027" cy="124287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Для бронирования проживания необходимо нажать на кнопку «</a:t>
            </a:r>
            <a:r>
              <a:rPr lang="ru-RU" b="1" dirty="0">
                <a:solidFill>
                  <a:schemeClr val="tx1"/>
                </a:solidFill>
              </a:rPr>
              <a:t>Найти отель</a:t>
            </a:r>
            <a:r>
              <a:rPr lang="ru-RU" dirty="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970AB521-F901-4472-B92A-74F8B53CAAC5}"/>
              </a:ext>
            </a:extLst>
          </p:cNvPr>
          <p:cNvSpPr/>
          <p:nvPr/>
        </p:nvSpPr>
        <p:spPr>
          <a:xfrm rot="12339249">
            <a:off x="2202499" y="3048084"/>
            <a:ext cx="221942" cy="127838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7AA47D5-5ACC-465B-91A9-A1B54F731C2F}"/>
              </a:ext>
            </a:extLst>
          </p:cNvPr>
          <p:cNvSpPr/>
          <p:nvPr/>
        </p:nvSpPr>
        <p:spPr>
          <a:xfrm>
            <a:off x="106533" y="3994951"/>
            <a:ext cx="4110360" cy="1793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Откроется поле, где необходимо выбрать Тип командировки у казать номер приказа. После ввода данных нажимаем «</a:t>
            </a:r>
            <a:r>
              <a:rPr lang="ru-RU" b="1" dirty="0">
                <a:solidFill>
                  <a:schemeClr val="tx1"/>
                </a:solidFill>
              </a:rPr>
              <a:t>Найти отель</a:t>
            </a:r>
            <a:r>
              <a:rPr lang="ru-RU" dirty="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F4BA635-932F-4E65-8D7B-A4A1698F0D8D}"/>
              </a:ext>
            </a:extLst>
          </p:cNvPr>
          <p:cNvSpPr/>
          <p:nvPr/>
        </p:nvSpPr>
        <p:spPr>
          <a:xfrm>
            <a:off x="7395099" y="2583402"/>
            <a:ext cx="4474346" cy="114521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Выбираем необходимы город и даты. При необходимости возможно выбрать тип питания, а так же сразу искать необходимый отель по его названию.</a:t>
            </a:r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304D9B19-E403-41DC-8DC3-1F84CD3098D9}"/>
              </a:ext>
            </a:extLst>
          </p:cNvPr>
          <p:cNvSpPr/>
          <p:nvPr/>
        </p:nvSpPr>
        <p:spPr>
          <a:xfrm rot="14018422">
            <a:off x="8902064" y="4424337"/>
            <a:ext cx="213064" cy="143615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538EFA6A-4E35-4972-8BBC-83358A8924D8}"/>
              </a:ext>
            </a:extLst>
          </p:cNvPr>
          <p:cNvSpPr/>
          <p:nvPr/>
        </p:nvSpPr>
        <p:spPr>
          <a:xfrm>
            <a:off x="6445188" y="5388746"/>
            <a:ext cx="3595457" cy="121180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После ввода данных, нажимаем «</a:t>
            </a:r>
            <a:r>
              <a:rPr lang="ru-RU" b="1" dirty="0">
                <a:solidFill>
                  <a:schemeClr val="tx1"/>
                </a:solidFill>
              </a:rPr>
              <a:t>Найти</a:t>
            </a:r>
            <a:r>
              <a:rPr lang="ru-RU" dirty="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6F88457-BAAA-4392-9956-BF2467ABF95E}"/>
              </a:ext>
            </a:extLst>
          </p:cNvPr>
          <p:cNvSpPr/>
          <p:nvPr/>
        </p:nvSpPr>
        <p:spPr>
          <a:xfrm>
            <a:off x="4455184" y="967302"/>
            <a:ext cx="2193266" cy="588181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AA2D502-DB79-422A-BE3E-403E41E9C29C}"/>
              </a:ext>
            </a:extLst>
          </p:cNvPr>
          <p:cNvSpPr/>
          <p:nvPr/>
        </p:nvSpPr>
        <p:spPr>
          <a:xfrm>
            <a:off x="6943683" y="4068148"/>
            <a:ext cx="3739868" cy="1013116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B7CD63D-BDC1-461E-B4BE-218DAE790A7E}"/>
              </a:ext>
            </a:extLst>
          </p:cNvPr>
          <p:cNvSpPr/>
          <p:nvPr/>
        </p:nvSpPr>
        <p:spPr>
          <a:xfrm>
            <a:off x="8199051" y="2132284"/>
            <a:ext cx="2866441" cy="165448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*Если нужный вам город отсутствует в списке – просим написать в телеграмм чат или на почту </a:t>
            </a:r>
            <a:r>
              <a:rPr lang="en-US" u="sng" dirty="0">
                <a:solidFill>
                  <a:schemeClr val="tx1"/>
                </a:solidFill>
              </a:rPr>
              <a:t>gazprom@corp.sletat.ru </a:t>
            </a:r>
            <a:endParaRPr lang="ru-RU" u="sng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52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0"/>
    </mc:Choice>
    <mc:Fallback xmlns="">
      <p:transition spd="slow" advTm="14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4" grpId="0" animBg="1"/>
      <p:bldP spid="14" grpId="1" animBg="1"/>
      <p:bldP spid="14" grpId="2" animBg="1"/>
      <p:bldP spid="17" grpId="0" animBg="1"/>
      <p:bldP spid="17" grpId="1" animBg="1"/>
      <p:bldP spid="17" grpId="2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6CA26D-F292-4CB2-B719-C70882133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20" y="150921"/>
            <a:ext cx="6199765" cy="36931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9914D9-653A-4A42-9016-FDB197EEEA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65" r="23398"/>
          <a:stretch/>
        </p:blipFill>
        <p:spPr>
          <a:xfrm>
            <a:off x="6410382" y="2792592"/>
            <a:ext cx="5503560" cy="3785761"/>
          </a:xfrm>
          <a:prstGeom prst="rect">
            <a:avLst/>
          </a:prstGeo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8DD68A74-75F0-4BA9-A564-5E8C0BE6E91B}"/>
              </a:ext>
            </a:extLst>
          </p:cNvPr>
          <p:cNvSpPr/>
          <p:nvPr/>
        </p:nvSpPr>
        <p:spPr>
          <a:xfrm rot="10118787">
            <a:off x="4461982" y="1436931"/>
            <a:ext cx="4202637" cy="28408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F415D1D-6D23-42E0-B062-E3D8172AB3AB}"/>
              </a:ext>
            </a:extLst>
          </p:cNvPr>
          <p:cNvSpPr/>
          <p:nvPr/>
        </p:nvSpPr>
        <p:spPr>
          <a:xfrm>
            <a:off x="6791417" y="497150"/>
            <a:ext cx="3826276" cy="14736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Выпадает список отелей доступных для бронирования на выбранные даты. Ищем подходящий отель и раскрываем поле с доступными тарифами.</a:t>
            </a: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FDB4A67F-B4C6-4BF0-9972-56396F391AC1}"/>
              </a:ext>
            </a:extLst>
          </p:cNvPr>
          <p:cNvSpPr/>
          <p:nvPr/>
        </p:nvSpPr>
        <p:spPr>
          <a:xfrm rot="20900843">
            <a:off x="6158868" y="4906301"/>
            <a:ext cx="4222846" cy="24857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9558728-20F5-4619-AD10-4C2360964B59}"/>
              </a:ext>
            </a:extLst>
          </p:cNvPr>
          <p:cNvSpPr/>
          <p:nvPr/>
        </p:nvSpPr>
        <p:spPr>
          <a:xfrm>
            <a:off x="1367161" y="4598633"/>
            <a:ext cx="4968024" cy="14736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Выбираем подходящий тариф и нажимаем на стоимость: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645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1"/>
    </mc:Choice>
    <mc:Fallback xmlns="">
      <p:transition spd="slow" advTm="9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26BFD2-08F8-4403-9618-05FF5C26D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96" y="106531"/>
            <a:ext cx="4131373" cy="50976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CBE4B6-C47E-4C94-BDED-A48B4625B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645" y="2262049"/>
            <a:ext cx="6007159" cy="4245283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15BC36C-FE36-4E85-8B25-8342DA89F5F1}"/>
              </a:ext>
            </a:extLst>
          </p:cNvPr>
          <p:cNvSpPr/>
          <p:nvPr/>
        </p:nvSpPr>
        <p:spPr>
          <a:xfrm>
            <a:off x="4918229" y="195309"/>
            <a:ext cx="2888204" cy="117185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Вам откроется предложение с выбранной стоимостью</a:t>
            </a:r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1F8C344-8D3C-4769-891D-84351958DE1F}"/>
              </a:ext>
            </a:extLst>
          </p:cNvPr>
          <p:cNvSpPr/>
          <p:nvPr/>
        </p:nvSpPr>
        <p:spPr>
          <a:xfrm>
            <a:off x="2840493" y="4121130"/>
            <a:ext cx="1545076" cy="216615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Прокрутите страницу </a:t>
            </a:r>
            <a:r>
              <a:rPr lang="ru-RU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вниз</a:t>
            </a:r>
            <a:r>
              <a:rPr lang="ru-RU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C1F3477-FB6B-419C-8EB3-5D578CFAEA5D}"/>
              </a:ext>
            </a:extLst>
          </p:cNvPr>
          <p:cNvSpPr/>
          <p:nvPr/>
        </p:nvSpPr>
        <p:spPr>
          <a:xfrm>
            <a:off x="8442665" y="1953087"/>
            <a:ext cx="3657600" cy="90552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 нижней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части страницы находятся поля для создания заявки на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предбронирование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F0DE197-00AF-44F3-869C-59501F354747}"/>
              </a:ext>
            </a:extLst>
          </p:cNvPr>
          <p:cNvSpPr/>
          <p:nvPr/>
        </p:nvSpPr>
        <p:spPr>
          <a:xfrm>
            <a:off x="8096435" y="4305670"/>
            <a:ext cx="3719745" cy="82562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Заполните данные и оставьте комментарий по необходимости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​. В комментарии указываете, требуется ли Вам ранний заезд или поздний выезд из отеля.</a:t>
            </a:r>
            <a:endParaRPr lang="ru-RU" sz="1400" dirty="0"/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C8E1CF9F-24E1-4663-9328-C0F4DC3D9627}"/>
              </a:ext>
            </a:extLst>
          </p:cNvPr>
          <p:cNvSpPr/>
          <p:nvPr/>
        </p:nvSpPr>
        <p:spPr>
          <a:xfrm rot="7668192">
            <a:off x="7317936" y="5949929"/>
            <a:ext cx="275207" cy="67470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877A1B5-0FD7-4FBE-97DD-51579D2A2B0F}"/>
              </a:ext>
            </a:extLst>
          </p:cNvPr>
          <p:cNvSpPr/>
          <p:nvPr/>
        </p:nvSpPr>
        <p:spPr>
          <a:xfrm>
            <a:off x="7544984" y="6287281"/>
            <a:ext cx="4305670" cy="48305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Нажмите на кнопку «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ОТПРАВИТЬ ЗАЯВКУ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</a:t>
            </a:r>
            <a:endParaRPr lang="ru-RU" dirty="0"/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A8C46344-3F42-4680-8F8C-408CA516594F}"/>
              </a:ext>
            </a:extLst>
          </p:cNvPr>
          <p:cNvCxnSpPr/>
          <p:nvPr/>
        </p:nvCxnSpPr>
        <p:spPr>
          <a:xfrm>
            <a:off x="671804" y="3429000"/>
            <a:ext cx="0" cy="2281335"/>
          </a:xfrm>
          <a:prstGeom prst="straightConnector1">
            <a:avLst/>
          </a:prstGeom>
          <a:ln w="5715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05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46"/>
    </mc:Choice>
    <mc:Fallback xmlns="">
      <p:transition spd="slow" advTm="16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3DB1BB43-5DFF-48A3-A531-BB8005767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400"/>
            <a:ext cx="12192000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8FFC13B-045F-4545-8500-762AA12EFD43}"/>
              </a:ext>
            </a:extLst>
          </p:cNvPr>
          <p:cNvSpPr/>
          <p:nvPr/>
        </p:nvSpPr>
        <p:spPr>
          <a:xfrm>
            <a:off x="7741328" y="2450237"/>
            <a:ext cx="3648722" cy="175777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Поздравляем! Заявка на предварительное бронирование отправлена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75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8"/>
    </mc:Choice>
    <mc:Fallback xmlns="">
      <p:transition spd="slow" advTm="3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1B169328-A41C-4966-A0D7-1100C4463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400"/>
            <a:ext cx="12192000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B9ACB93-7976-4328-ACA3-6BC22E345EEC}"/>
              </a:ext>
            </a:extLst>
          </p:cNvPr>
          <p:cNvSpPr/>
          <p:nvPr/>
        </p:nvSpPr>
        <p:spPr>
          <a:xfrm>
            <a:off x="204186" y="1162975"/>
            <a:ext cx="2476870" cy="197084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*Чтобы закрыть окно после того, как вы оставили заявку на проживание, прокрутите страницу вверх </a:t>
            </a:r>
            <a:endParaRPr lang="ru-RU" dirty="0"/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A08F775C-C13F-4134-A030-D6B3949CE231}"/>
              </a:ext>
            </a:extLst>
          </p:cNvPr>
          <p:cNvSpPr/>
          <p:nvPr/>
        </p:nvSpPr>
        <p:spPr>
          <a:xfrm rot="8276970">
            <a:off x="9436964" y="490973"/>
            <a:ext cx="239697" cy="1225119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063E3E6-C8DF-431C-92BF-D2E03EC5C730}"/>
              </a:ext>
            </a:extLst>
          </p:cNvPr>
          <p:cNvSpPr/>
          <p:nvPr/>
        </p:nvSpPr>
        <p:spPr>
          <a:xfrm>
            <a:off x="9448800" y="1313895"/>
            <a:ext cx="2539014" cy="122511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*Нажав на крестик можно закрыть окно</a:t>
            </a:r>
            <a:endParaRPr lang="ru-RU"/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F72C51D6-58FF-4F83-BDFB-14B545DFBD24}"/>
              </a:ext>
            </a:extLst>
          </p:cNvPr>
          <p:cNvCxnSpPr/>
          <p:nvPr/>
        </p:nvCxnSpPr>
        <p:spPr>
          <a:xfrm flipV="1">
            <a:off x="998376" y="3429000"/>
            <a:ext cx="0" cy="2318657"/>
          </a:xfrm>
          <a:prstGeom prst="straightConnector1">
            <a:avLst/>
          </a:prstGeom>
          <a:ln w="5715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855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5"/>
    </mc:Choice>
    <mc:Fallback xmlns="">
      <p:transition spd="slow" advTm="8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A1BC694D-909F-470B-82BB-1FE213779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400"/>
            <a:ext cx="12192000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3950740F-A0EE-4124-894F-E4AF0C228350}"/>
              </a:ext>
            </a:extLst>
          </p:cNvPr>
          <p:cNvSpPr/>
          <p:nvPr/>
        </p:nvSpPr>
        <p:spPr>
          <a:xfrm rot="8572471">
            <a:off x="9663020" y="481286"/>
            <a:ext cx="277298" cy="263666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C965AF8-A79A-4E22-8D5E-CC91D558B8E2}"/>
              </a:ext>
            </a:extLst>
          </p:cNvPr>
          <p:cNvSpPr/>
          <p:nvPr/>
        </p:nvSpPr>
        <p:spPr>
          <a:xfrm>
            <a:off x="9010834" y="1696952"/>
            <a:ext cx="3062796" cy="29917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ВАЖНО!</a:t>
            </a:r>
            <a:r>
              <a:rPr lang="ru-RU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br>
              <a:rPr lang="ru-RU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Повторно отправить заявку на бронирование проживания с этой страницы нельзя.</a:t>
            </a:r>
            <a:r>
              <a:rPr lang="ru-RU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br>
              <a:rPr lang="ru-RU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br>
              <a:rPr lang="ru-RU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Закройте её, нажав на крестик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578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1"/>
    </mc:Choice>
    <mc:Fallback xmlns="">
      <p:transition spd="slow" advTm="6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1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1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9221CBE-5278-46E9-A343-311BCB149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59" y="133164"/>
            <a:ext cx="7262202" cy="6387483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20D5BE5-5A9E-4856-87CE-A7F9C2F3CC3A}"/>
              </a:ext>
            </a:extLst>
          </p:cNvPr>
          <p:cNvSpPr/>
          <p:nvPr/>
        </p:nvSpPr>
        <p:spPr>
          <a:xfrm>
            <a:off x="8506693" y="308635"/>
            <a:ext cx="3417904" cy="400591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Также, в Вашем личном кабинете доступны предложения по объектам с прямыми договорами и отелям, которые бронируются через менеджера – 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«Рекомендуемые отели»</a:t>
            </a:r>
            <a:b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Рекомендуем обязательно просматривать этот раздел. Именно в нем вы можете найти наиболее удобные и выгодные варианты для размещения. 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9AB127B-A29B-4C0A-8A90-B8C84B11FC30}"/>
              </a:ext>
            </a:extLst>
          </p:cNvPr>
          <p:cNvSpPr/>
          <p:nvPr/>
        </p:nvSpPr>
        <p:spPr>
          <a:xfrm>
            <a:off x="3188293" y="2786365"/>
            <a:ext cx="5174472" cy="3241573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3B889E1-8E35-4213-BE8A-B4854EFFE68C}"/>
              </a:ext>
            </a:extLst>
          </p:cNvPr>
          <p:cNvSpPr/>
          <p:nvPr/>
        </p:nvSpPr>
        <p:spPr>
          <a:xfrm>
            <a:off x="1122940" y="3078033"/>
            <a:ext cx="1941134" cy="223717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Чтобы забронировать необходимый вариант размещения, кликните на необходимый город</a:t>
            </a:r>
          </a:p>
        </p:txBody>
      </p:sp>
      <p:sp>
        <p:nvSpPr>
          <p:cNvPr id="9" name="Фигура, имеющая форму буквы L 8">
            <a:extLst>
              <a:ext uri="{FF2B5EF4-FFF2-40B4-BE49-F238E27FC236}">
                <a16:creationId xmlns:a16="http://schemas.microsoft.com/office/drawing/2014/main" id="{1410563F-00D1-4265-83D6-08F97E9A7825}"/>
              </a:ext>
            </a:extLst>
          </p:cNvPr>
          <p:cNvSpPr/>
          <p:nvPr/>
        </p:nvSpPr>
        <p:spPr>
          <a:xfrm rot="19174173">
            <a:off x="5579169" y="5009521"/>
            <a:ext cx="392720" cy="202522"/>
          </a:xfrm>
          <a:prstGeom prst="corne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CB1D184-674B-43D4-8E62-37CDEC9C2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988" y="851596"/>
            <a:ext cx="771525" cy="123825"/>
          </a:xfrm>
          <a:prstGeom prst="rect">
            <a:avLst/>
          </a:prstGeom>
        </p:spPr>
      </p:pic>
      <p:sp>
        <p:nvSpPr>
          <p:cNvPr id="15" name="Фигура, имеющая форму буквы L 14">
            <a:extLst>
              <a:ext uri="{FF2B5EF4-FFF2-40B4-BE49-F238E27FC236}">
                <a16:creationId xmlns:a16="http://schemas.microsoft.com/office/drawing/2014/main" id="{E0A0D862-A1F3-40A7-8593-747966DDB474}"/>
              </a:ext>
            </a:extLst>
          </p:cNvPr>
          <p:cNvSpPr/>
          <p:nvPr/>
        </p:nvSpPr>
        <p:spPr>
          <a:xfrm rot="19174173">
            <a:off x="3336000" y="3149069"/>
            <a:ext cx="258394" cy="106800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11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8" grpId="0" animBg="1"/>
      <p:bldP spid="9" grpId="0" animBg="1"/>
      <p:bldP spid="9" grpId="1" animBg="1"/>
      <p:bldP spid="9" grpId="2" animBg="1"/>
      <p:bldP spid="15" grpId="0" animBg="1"/>
      <p:bldP spid="15" grpId="1" animBg="1"/>
      <p:bldP spid="15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D9EBBA-2FCA-4B31-A9B0-6A7EDCAFC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63" y="1158535"/>
            <a:ext cx="8949420" cy="41835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7CBF41-E75E-49D3-AF9E-6B5381611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817" y="3173766"/>
            <a:ext cx="3526007" cy="819500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F150331-43E4-4241-88E6-97535BA8CB98}"/>
              </a:ext>
            </a:extLst>
          </p:cNvPr>
          <p:cNvSpPr/>
          <p:nvPr/>
        </p:nvSpPr>
        <p:spPr>
          <a:xfrm>
            <a:off x="9377183" y="3013817"/>
            <a:ext cx="2601158" cy="235258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Откроется список отелей на выбор. Выберете подходящий и нажмите на кнопку «</a:t>
            </a:r>
            <a:r>
              <a:rPr lang="ru-RU" b="1" dirty="0">
                <a:solidFill>
                  <a:schemeClr val="tx1"/>
                </a:solidFill>
              </a:rPr>
              <a:t>Отправить заявку</a:t>
            </a:r>
            <a:r>
              <a:rPr lang="ru-RU" dirty="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17F4156-6F94-4753-A9CD-0096698157FF}"/>
              </a:ext>
            </a:extLst>
          </p:cNvPr>
          <p:cNvSpPr/>
          <p:nvPr/>
        </p:nvSpPr>
        <p:spPr>
          <a:xfrm>
            <a:off x="7554896" y="4456772"/>
            <a:ext cx="1358285" cy="53247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Фигура, имеющая форму буквы L 13">
            <a:extLst>
              <a:ext uri="{FF2B5EF4-FFF2-40B4-BE49-F238E27FC236}">
                <a16:creationId xmlns:a16="http://schemas.microsoft.com/office/drawing/2014/main" id="{47CE9928-50BF-4574-8AE2-55F1DA8477FA}"/>
              </a:ext>
            </a:extLst>
          </p:cNvPr>
          <p:cNvSpPr/>
          <p:nvPr/>
        </p:nvSpPr>
        <p:spPr>
          <a:xfrm rot="19174173">
            <a:off x="8037677" y="4559934"/>
            <a:ext cx="392720" cy="202522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F2E02B-9AA2-4A04-A59C-1E5984CB5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72" y="2039552"/>
            <a:ext cx="914400" cy="1333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15FFAC-DC30-42A3-BCF9-E694CFE603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76" t="7726" r="19922" b="12807"/>
          <a:stretch/>
        </p:blipFill>
        <p:spPr>
          <a:xfrm>
            <a:off x="486728" y="3495675"/>
            <a:ext cx="1949400" cy="100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BD3CB8-4083-4094-8977-B4957E3691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" r="2343"/>
          <a:stretch/>
        </p:blipFill>
        <p:spPr>
          <a:xfrm>
            <a:off x="2780745" y="387635"/>
            <a:ext cx="8773080" cy="532486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FA91CFE-2706-4270-BCEA-F1964BFD0D42}"/>
              </a:ext>
            </a:extLst>
          </p:cNvPr>
          <p:cNvSpPr/>
          <p:nvPr/>
        </p:nvSpPr>
        <p:spPr>
          <a:xfrm>
            <a:off x="399496" y="954197"/>
            <a:ext cx="2601158" cy="235258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В появившемся окне, необходимо заполнить поля с номер приказа и датами поездки. Выбрать цель командировки кликом.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756EF4C-9D0F-4979-95C9-CF195393D259}"/>
              </a:ext>
            </a:extLst>
          </p:cNvPr>
          <p:cNvSpPr/>
          <p:nvPr/>
        </p:nvSpPr>
        <p:spPr>
          <a:xfrm>
            <a:off x="9001957" y="1660125"/>
            <a:ext cx="2790547" cy="367487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В поле с комментарием можно указать пожелания о питании и иных доп. услугах.</a:t>
            </a:r>
          </a:p>
          <a:p>
            <a:r>
              <a:rPr lang="ru-RU" b="1" dirty="0">
                <a:solidFill>
                  <a:schemeClr val="tx1"/>
                </a:solidFill>
              </a:rPr>
              <a:t>Важно! </a:t>
            </a:r>
          </a:p>
          <a:p>
            <a:r>
              <a:rPr lang="ru-RU" dirty="0">
                <a:solidFill>
                  <a:schemeClr val="tx1"/>
                </a:solidFill>
              </a:rPr>
              <a:t>Если вы ранее согласовывали с объектом размещения детали по данной командировке,</a:t>
            </a:r>
          </a:p>
          <a:p>
            <a:r>
              <a:rPr lang="ru-RU" dirty="0">
                <a:solidFill>
                  <a:schemeClr val="tx1"/>
                </a:solidFill>
              </a:rPr>
              <a:t>укажите это в комментарии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A4514-0FC0-45C9-8D82-617C18173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716" y="1662343"/>
            <a:ext cx="923278" cy="14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9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70982-C597-4053-8E73-9ECD182D9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AB79F0-12C1-4575-BC6F-9F72070A4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6E2853-3602-4E8B-BC3A-33E69B627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B5ECD1BF-9C91-44F3-8435-D1733DA3362E}"/>
              </a:ext>
            </a:extLst>
          </p:cNvPr>
          <p:cNvSpPr/>
          <p:nvPr/>
        </p:nvSpPr>
        <p:spPr>
          <a:xfrm rot="20697385">
            <a:off x="3122706" y="2190751"/>
            <a:ext cx="1278385" cy="27901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87CE941-D6F1-42AA-AE2B-FAF0B28B0593}"/>
              </a:ext>
            </a:extLst>
          </p:cNvPr>
          <p:cNvSpPr/>
          <p:nvPr/>
        </p:nvSpPr>
        <p:spPr>
          <a:xfrm>
            <a:off x="239697" y="1154097"/>
            <a:ext cx="3338004" cy="150032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Для регистрации в личном кабинете необходимо ввести номер телефона, и нажать на галочку согласия обработки персональных данных.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8C44B242-4813-4B88-9273-84D4543C8F29}"/>
              </a:ext>
            </a:extLst>
          </p:cNvPr>
          <p:cNvSpPr/>
          <p:nvPr/>
        </p:nvSpPr>
        <p:spPr>
          <a:xfrm rot="13110686">
            <a:off x="7053711" y="4379644"/>
            <a:ext cx="1231397" cy="36593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E478CCD-865F-47AC-92DF-059FCE49E9B9}"/>
              </a:ext>
            </a:extLst>
          </p:cNvPr>
          <p:cNvSpPr/>
          <p:nvPr/>
        </p:nvSpPr>
        <p:spPr>
          <a:xfrm>
            <a:off x="7820009" y="4412202"/>
            <a:ext cx="2247269" cy="176476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Так же есть возможность пройти регистрацию с Газпром </a:t>
            </a:r>
            <a:r>
              <a:rPr lang="en-US" dirty="0">
                <a:solidFill>
                  <a:schemeClr val="tx1"/>
                </a:solidFill>
              </a:rPr>
              <a:t>ID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FEBD47E-8D38-45DA-AB17-0EA4A757AC94}"/>
              </a:ext>
            </a:extLst>
          </p:cNvPr>
          <p:cNvSpPr/>
          <p:nvPr/>
        </p:nvSpPr>
        <p:spPr>
          <a:xfrm>
            <a:off x="4415395" y="1825625"/>
            <a:ext cx="3105078" cy="479036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Фигура, имеющая форму буквы L 13">
            <a:extLst>
              <a:ext uri="{FF2B5EF4-FFF2-40B4-BE49-F238E27FC236}">
                <a16:creationId xmlns:a16="http://schemas.microsoft.com/office/drawing/2014/main" id="{EDA86302-3374-4267-B9F6-BA46049A1AB4}"/>
              </a:ext>
            </a:extLst>
          </p:cNvPr>
          <p:cNvSpPr/>
          <p:nvPr/>
        </p:nvSpPr>
        <p:spPr>
          <a:xfrm rot="19174173">
            <a:off x="4425229" y="2284659"/>
            <a:ext cx="392720" cy="174940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73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4"/>
    </mc:Choice>
    <mc:Fallback xmlns="">
      <p:transition spd="slow" advTm="13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075C91-9857-4EE9-AF28-B85431928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87" y="692409"/>
            <a:ext cx="10163175" cy="453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4B5520-BA11-42C2-9E1F-F49E322668F4}"/>
              </a:ext>
            </a:extLst>
          </p:cNvPr>
          <p:cNvSpPr txBox="1"/>
          <p:nvPr/>
        </p:nvSpPr>
        <p:spPr>
          <a:xfrm>
            <a:off x="114458" y="130491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u="none" strike="noStrike" dirty="0">
                <a:solidFill>
                  <a:srgbClr val="0F4761"/>
                </a:solidFill>
                <a:effectLst/>
                <a:latin typeface="Calibri" panose="020F0502020204030204" pitchFamily="34" charset="0"/>
              </a:rPr>
              <a:t>Что делать если необходимого отеля нет в личном кабинете?</a:t>
            </a:r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4291904-CB70-4584-BE58-93AC3991AADE}"/>
              </a:ext>
            </a:extLst>
          </p:cNvPr>
          <p:cNvSpPr/>
          <p:nvPr/>
        </p:nvSpPr>
        <p:spPr>
          <a:xfrm>
            <a:off x="371475" y="1134906"/>
            <a:ext cx="4114800" cy="194166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В случае, если Вы не нашли нужный отель в нашем личном кабинете, можете обратиться на прямую к менеджеру по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телефону +7 812 426-36-34, в чат телеграмм или по почте </a:t>
            </a:r>
            <a:r>
              <a:rPr lang="en-US" u="sng" dirty="0">
                <a:solidFill>
                  <a:srgbClr val="000000"/>
                </a:solidFill>
                <a:latin typeface="Calibri" panose="020F0502020204030204" pitchFamily="34" charset="0"/>
              </a:rPr>
              <a:t>gazprom@corp.sletat.ru </a:t>
            </a:r>
            <a:endParaRPr lang="ru-RU" u="sng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12E0F74-8B3F-4AC7-B9C3-916490B027F7}"/>
              </a:ext>
            </a:extLst>
          </p:cNvPr>
          <p:cNvSpPr/>
          <p:nvPr/>
        </p:nvSpPr>
        <p:spPr>
          <a:xfrm>
            <a:off x="7880637" y="4711959"/>
            <a:ext cx="3754636" cy="196652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После Вашего обращения менеджер свяжется с нужным отелем и уточнит наличие мест на даты Вашей командировки. При наличии мест согласует с Вами бронирование проживания.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382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7321A5-1DB1-4686-B3E2-B6D6B4A9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285" y="1944210"/>
            <a:ext cx="7716320" cy="3139094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840B0F4-4F98-46BA-A38C-5D1D4A56CB0B}"/>
              </a:ext>
            </a:extLst>
          </p:cNvPr>
          <p:cNvSpPr/>
          <p:nvPr/>
        </p:nvSpPr>
        <p:spPr>
          <a:xfrm>
            <a:off x="8406202" y="825765"/>
            <a:ext cx="3648722" cy="83254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Так же в личном кабинете Вам доступна история поездок - "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Мои поездки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"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EF8FB8-208D-4644-A557-EDDAA3939339}"/>
              </a:ext>
            </a:extLst>
          </p:cNvPr>
          <p:cNvSpPr/>
          <p:nvPr/>
        </p:nvSpPr>
        <p:spPr>
          <a:xfrm>
            <a:off x="9747680" y="1944210"/>
            <a:ext cx="648071" cy="292963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DF84516-98DC-4E43-8EBC-83E87E48F88C}"/>
              </a:ext>
            </a:extLst>
          </p:cNvPr>
          <p:cNvSpPr/>
          <p:nvPr/>
        </p:nvSpPr>
        <p:spPr>
          <a:xfrm>
            <a:off x="4163627" y="3187823"/>
            <a:ext cx="1083076" cy="241177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5CE2468-6168-4B08-A680-6A355E29A721}"/>
              </a:ext>
            </a:extLst>
          </p:cNvPr>
          <p:cNvSpPr/>
          <p:nvPr/>
        </p:nvSpPr>
        <p:spPr>
          <a:xfrm>
            <a:off x="266858" y="159798"/>
            <a:ext cx="3648722" cy="298289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В этом разделе отображаются все ваши командировки: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• Авиабилеты\отели — действующие билеты, брони отелей и вся текущая информация.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• Архив — завершённые поездки, в которых можно посмотреть детали прошлых бронирований.</a:t>
            </a:r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EA99AA0-4CD5-43A4-8117-C1AAD0DFAAA2}"/>
              </a:ext>
            </a:extLst>
          </p:cNvPr>
          <p:cNvSpPr/>
          <p:nvPr/>
        </p:nvSpPr>
        <p:spPr>
          <a:xfrm>
            <a:off x="4075379" y="5360873"/>
            <a:ext cx="4615860" cy="96604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Раздел помогает быстро ориентироваться в своих поездках и при необходимости возвращаться к нужной информации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C4A59D-9B29-4D37-A680-E9E8AFB6D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627" y="2696500"/>
            <a:ext cx="914400" cy="1333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089976-E30B-49D6-A5AD-A5652C8E17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76" t="7726" r="19922" b="12807"/>
          <a:stretch/>
        </p:blipFill>
        <p:spPr>
          <a:xfrm>
            <a:off x="4121683" y="3945475"/>
            <a:ext cx="1661334" cy="86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3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6825FC-1A67-432C-A9DC-4693652A2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02" y="408691"/>
            <a:ext cx="8766490" cy="2138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C89490-3CD6-48C0-99C8-77AB210C4144}"/>
              </a:ext>
            </a:extLst>
          </p:cNvPr>
          <p:cNvSpPr txBox="1"/>
          <p:nvPr/>
        </p:nvSpPr>
        <p:spPr>
          <a:xfrm>
            <a:off x="250562" y="5466479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</a:rPr>
              <a:t>Мы сделали всё, чтобы процесс был быстрым, удобным и доступным для вас в любое время.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64930BC-1756-436C-BDA8-6CD33ED04358}"/>
              </a:ext>
            </a:extLst>
          </p:cNvPr>
          <p:cNvSpPr/>
          <p:nvPr/>
        </p:nvSpPr>
        <p:spPr>
          <a:xfrm>
            <a:off x="3577911" y="2631232"/>
            <a:ext cx="8187992" cy="24035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Вы успешно прошли обучение и теперь знаете, как пользоваться личным кабинетом.</a:t>
            </a:r>
          </a:p>
          <a:p>
            <a:r>
              <a:rPr lang="ru-RU" dirty="0">
                <a:solidFill>
                  <a:schemeClr val="tx1"/>
                </a:solidFill>
              </a:rPr>
              <a:t>С его помощью вы сможете:</a:t>
            </a:r>
          </a:p>
          <a:p>
            <a:r>
              <a:rPr lang="ru-RU" sz="2000" b="1" dirty="0">
                <a:solidFill>
                  <a:schemeClr val="accent1"/>
                </a:solidFill>
              </a:rPr>
              <a:t>1.</a:t>
            </a:r>
            <a:r>
              <a:rPr lang="ru-RU" dirty="0">
                <a:solidFill>
                  <a:schemeClr val="tx1"/>
                </a:solidFill>
              </a:rPr>
              <a:t> Бронировать отели без лишних звонков и ожиданий</a:t>
            </a:r>
          </a:p>
          <a:p>
            <a:r>
              <a:rPr lang="ru-RU" sz="2000" b="1" dirty="0">
                <a:solidFill>
                  <a:schemeClr val="accent1"/>
                </a:solidFill>
              </a:rPr>
              <a:t>2.</a:t>
            </a:r>
            <a:r>
              <a:rPr lang="ru-RU" dirty="0">
                <a:solidFill>
                  <a:schemeClr val="tx1"/>
                </a:solidFill>
              </a:rPr>
              <a:t>  Покупать билеты в несколько кликов</a:t>
            </a:r>
          </a:p>
          <a:p>
            <a:r>
              <a:rPr lang="ru-RU" sz="2000" b="1" dirty="0">
                <a:solidFill>
                  <a:schemeClr val="accent1"/>
                </a:solidFill>
              </a:rPr>
              <a:t>3.  </a:t>
            </a:r>
            <a:r>
              <a:rPr lang="ru-RU" dirty="0">
                <a:solidFill>
                  <a:schemeClr val="tx1"/>
                </a:solidFill>
              </a:rPr>
              <a:t>Просматривать актуальные предложения онлайн</a:t>
            </a:r>
          </a:p>
          <a:p>
            <a:r>
              <a:rPr lang="ru-RU" dirty="0">
                <a:solidFill>
                  <a:schemeClr val="tx1"/>
                </a:solidFill>
              </a:rPr>
              <a:t>Откройте личный кабинет и попробуйте оформить первое бронирование прямо сейчас!</a:t>
            </a:r>
          </a:p>
        </p:txBody>
      </p:sp>
    </p:spTree>
    <p:extLst>
      <p:ext uri="{BB962C8B-B14F-4D97-AF65-F5344CB8AC3E}">
        <p14:creationId xmlns:p14="http://schemas.microsoft.com/office/powerpoint/2010/main" val="266524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8"/>
    </mc:Choice>
    <mc:Fallback xmlns="">
      <p:transition spd="slow" advTm="5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5A8D83-7D9C-478E-98AD-28EB9D6AFB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45" t="9435" r="35413" b="31161"/>
          <a:stretch/>
        </p:blipFill>
        <p:spPr>
          <a:xfrm>
            <a:off x="142042" y="148376"/>
            <a:ext cx="4199139" cy="40241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060A75-EA8C-4CFF-AFAA-98CC9E05B6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69" t="6135" r="36286"/>
          <a:stretch/>
        </p:blipFill>
        <p:spPr>
          <a:xfrm>
            <a:off x="5443928" y="326570"/>
            <a:ext cx="3577701" cy="6437209"/>
          </a:xfrm>
          <a:prstGeom prst="rect">
            <a:avLst/>
          </a:prstGeo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A1DDC700-C3FE-462A-882E-CCCE43A5669C}"/>
              </a:ext>
            </a:extLst>
          </p:cNvPr>
          <p:cNvSpPr/>
          <p:nvPr/>
        </p:nvSpPr>
        <p:spPr>
          <a:xfrm rot="17563615">
            <a:off x="-241310" y="3497802"/>
            <a:ext cx="2210540" cy="29296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E5B01B4-E48E-4372-80B4-701B6EED5BCB}"/>
              </a:ext>
            </a:extLst>
          </p:cNvPr>
          <p:cNvSpPr/>
          <p:nvPr/>
        </p:nvSpPr>
        <p:spPr>
          <a:xfrm>
            <a:off x="301841" y="4474346"/>
            <a:ext cx="4199139" cy="168675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После ввода номера телефона Вам придет </a:t>
            </a:r>
            <a:r>
              <a:rPr lang="en-US" dirty="0">
                <a:solidFill>
                  <a:schemeClr val="tx1"/>
                </a:solidFill>
              </a:rPr>
              <a:t>SMS</a:t>
            </a:r>
            <a:r>
              <a:rPr lang="ru-RU" dirty="0">
                <a:solidFill>
                  <a:schemeClr val="tx1"/>
                </a:solidFill>
              </a:rPr>
              <a:t> с кодом, который необходимо ввести в данное поле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0594A7B-9DA4-4C3B-AC02-EC419A1EBB2D}"/>
              </a:ext>
            </a:extLst>
          </p:cNvPr>
          <p:cNvSpPr/>
          <p:nvPr/>
        </p:nvSpPr>
        <p:spPr>
          <a:xfrm>
            <a:off x="8652960" y="326570"/>
            <a:ext cx="2666259" cy="182251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После ввода кода из</a:t>
            </a:r>
            <a:r>
              <a:rPr lang="en-US" dirty="0">
                <a:solidFill>
                  <a:schemeClr val="tx1"/>
                </a:solidFill>
              </a:rPr>
              <a:t> SMS</a:t>
            </a:r>
            <a:r>
              <a:rPr lang="ru-RU" dirty="0">
                <a:solidFill>
                  <a:schemeClr val="tx1"/>
                </a:solidFill>
              </a:rPr>
              <a:t> откроется окно для заполнения Ваших данных. 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4862B17F-5242-44D1-9D27-53F11328DF6D}"/>
              </a:ext>
            </a:extLst>
          </p:cNvPr>
          <p:cNvSpPr/>
          <p:nvPr/>
        </p:nvSpPr>
        <p:spPr>
          <a:xfrm rot="9228640">
            <a:off x="8216283" y="5375429"/>
            <a:ext cx="1793289" cy="31071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5A707FC-0674-4761-BDB0-893B7FFE96AF}"/>
              </a:ext>
            </a:extLst>
          </p:cNvPr>
          <p:cNvSpPr/>
          <p:nvPr/>
        </p:nvSpPr>
        <p:spPr>
          <a:xfrm>
            <a:off x="9408851" y="3894943"/>
            <a:ext cx="2641107" cy="263648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После того, как ввели все свои данные, необходимо придумать пароль для входа в личный кабинет и нажать на кнопку «Завершить регистрацию»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36EE77-EA0D-4BEF-90CF-ABABCD8207BF}"/>
              </a:ext>
            </a:extLst>
          </p:cNvPr>
          <p:cNvSpPr/>
          <p:nvPr/>
        </p:nvSpPr>
        <p:spPr>
          <a:xfrm>
            <a:off x="5896947" y="400756"/>
            <a:ext cx="2621883" cy="6437209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636CFC9-7A13-469E-8639-E2C4267FAEF5}"/>
              </a:ext>
            </a:extLst>
          </p:cNvPr>
          <p:cNvSpPr/>
          <p:nvPr/>
        </p:nvSpPr>
        <p:spPr>
          <a:xfrm>
            <a:off x="6096000" y="5663683"/>
            <a:ext cx="2217576" cy="681134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Фигура, имеющая форму буквы L 3">
            <a:extLst>
              <a:ext uri="{FF2B5EF4-FFF2-40B4-BE49-F238E27FC236}">
                <a16:creationId xmlns:a16="http://schemas.microsoft.com/office/drawing/2014/main" id="{CBA0AC9B-AC39-431E-94FA-12C839C37B23}"/>
              </a:ext>
            </a:extLst>
          </p:cNvPr>
          <p:cNvSpPr/>
          <p:nvPr/>
        </p:nvSpPr>
        <p:spPr>
          <a:xfrm rot="19174173">
            <a:off x="7532380" y="6447979"/>
            <a:ext cx="392720" cy="202522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4DFA7A-1C58-4D59-B44A-006801128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840" y="3412749"/>
            <a:ext cx="819150" cy="152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C1F7E8-1705-410B-928B-C717B9768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6840" y="3774194"/>
            <a:ext cx="80010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963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60"/>
    </mc:Choice>
    <mc:Fallback xmlns="">
      <p:transition spd="slow" advTm="16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04C4E99-1D82-4222-AA62-71D8F97C0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6" y="60937"/>
            <a:ext cx="11375402" cy="673612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78EEA19-1E88-414C-9F5C-5CA0E8C59E4D}"/>
              </a:ext>
            </a:extLst>
          </p:cNvPr>
          <p:cNvSpPr/>
          <p:nvPr/>
        </p:nvSpPr>
        <p:spPr>
          <a:xfrm>
            <a:off x="4276725" y="2990850"/>
            <a:ext cx="1438275" cy="295274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D3C6695B-A16F-4D8E-88F0-5BE705AC57B5}"/>
              </a:ext>
            </a:extLst>
          </p:cNvPr>
          <p:cNvSpPr/>
          <p:nvPr/>
        </p:nvSpPr>
        <p:spPr>
          <a:xfrm rot="3258691">
            <a:off x="3223812" y="2349384"/>
            <a:ext cx="1278385" cy="27901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F24FE44-B826-4E4B-9547-CA27967CC570}"/>
              </a:ext>
            </a:extLst>
          </p:cNvPr>
          <p:cNvSpPr/>
          <p:nvPr/>
        </p:nvSpPr>
        <p:spPr>
          <a:xfrm>
            <a:off x="319596" y="1324667"/>
            <a:ext cx="3543409" cy="176476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Забыли пароль?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Его можно легко сменить нажав на поле «Забыли пароль?»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280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60"/>
    </mc:Choice>
    <mc:Fallback>
      <p:transition spd="slow" advTm="16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7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BF4261-9B48-40EB-9857-26F26DBA10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8" r="14902"/>
          <a:stretch/>
        </p:blipFill>
        <p:spPr>
          <a:xfrm>
            <a:off x="962025" y="114762"/>
            <a:ext cx="3248144" cy="36265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D5508D-81A0-4943-8574-C698E70E0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887" y="114762"/>
            <a:ext cx="3451499" cy="36265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DFAFA7-512E-4CF1-8949-C154542C7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5104" y="139918"/>
            <a:ext cx="3637467" cy="360141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CE2D87B-7911-4B52-BE36-BA73B1E0D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169" y="4058823"/>
            <a:ext cx="3540405" cy="252295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DD42572-C11A-4E05-B660-DD94F6B06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8366" y="1148496"/>
            <a:ext cx="1125493" cy="304800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4BE3086-D4C0-4E44-BBE5-787624A0286A}"/>
              </a:ext>
            </a:extLst>
          </p:cNvPr>
          <p:cNvSpPr/>
          <p:nvPr/>
        </p:nvSpPr>
        <p:spPr>
          <a:xfrm>
            <a:off x="809624" y="276225"/>
            <a:ext cx="586021" cy="71080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5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82E6183-40D2-425D-90E6-F1ABD99AF6E3}"/>
              </a:ext>
            </a:extLst>
          </p:cNvPr>
          <p:cNvSpPr/>
          <p:nvPr/>
        </p:nvSpPr>
        <p:spPr>
          <a:xfrm>
            <a:off x="4102345" y="276225"/>
            <a:ext cx="586021" cy="71080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5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4371D821-40F8-4845-87B4-B7C985225CD6}"/>
              </a:ext>
            </a:extLst>
          </p:cNvPr>
          <p:cNvSpPr/>
          <p:nvPr/>
        </p:nvSpPr>
        <p:spPr>
          <a:xfrm>
            <a:off x="7633777" y="276225"/>
            <a:ext cx="586021" cy="71080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5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B0F24604-DD09-461E-A3E7-BFE0B5848228}"/>
              </a:ext>
            </a:extLst>
          </p:cNvPr>
          <p:cNvSpPr/>
          <p:nvPr/>
        </p:nvSpPr>
        <p:spPr>
          <a:xfrm>
            <a:off x="3953876" y="4211019"/>
            <a:ext cx="586021" cy="71080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5400" dirty="0">
                <a:solidFill>
                  <a:schemeClr val="tx1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9023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60"/>
    </mc:Choice>
    <mc:Fallback>
      <p:transition spd="slow" advTm="16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6B9330-B8C8-428A-96E1-017D12F523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2" t="-1452" r="15041" b="9751"/>
          <a:stretch/>
        </p:blipFill>
        <p:spPr>
          <a:xfrm>
            <a:off x="204187" y="115410"/>
            <a:ext cx="6010184" cy="39239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3B04C7F-889C-4FBE-902E-A7CAD0A3D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2533129"/>
            <a:ext cx="7219950" cy="3220896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8E609F6-5B99-47C2-99E3-9342F206BBDC}"/>
              </a:ext>
            </a:extLst>
          </p:cNvPr>
          <p:cNvSpPr/>
          <p:nvPr/>
        </p:nvSpPr>
        <p:spPr>
          <a:xfrm>
            <a:off x="6347534" y="550417"/>
            <a:ext cx="4731798" cy="12872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После заполнения всех данных, можем заходить в личный кабинет по номеру телефона и паролю, или через Газпром </a:t>
            </a:r>
            <a:r>
              <a:rPr lang="en-US" dirty="0">
                <a:solidFill>
                  <a:schemeClr val="tx1"/>
                </a:solidFill>
              </a:rPr>
              <a:t>ID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A7A8A7E-7FFD-4266-830A-D69B519299B0}"/>
              </a:ext>
            </a:extLst>
          </p:cNvPr>
          <p:cNvSpPr/>
          <p:nvPr/>
        </p:nvSpPr>
        <p:spPr>
          <a:xfrm>
            <a:off x="204187" y="4447713"/>
            <a:ext cx="6578355" cy="208625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В личном кабинете возможно оформить билеты и проживание. Оформление билетов будет доступно через час после регистрации. Это время необходимо для модерации пользователя в личном кабинете и проверки корректности паспортных данных. Проживание возможно оформить сразу после регистрации, так как для оформления проживания паспортные данные и их проверка не требуются.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2F829-6649-41DC-A05A-AC2F5D6D6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138" y="1418115"/>
            <a:ext cx="552450" cy="1333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A499B2-BB29-4746-8675-A67F8556D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4294" y="2937491"/>
            <a:ext cx="533400" cy="95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08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2"/>
    </mc:Choice>
    <mc:Fallback xmlns="">
      <p:transition spd="slow" advTm="13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693587-A3DD-4A89-B693-0A3532941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630" y="853544"/>
            <a:ext cx="785687" cy="170802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C8F69EA-828E-472B-950F-9BFCAAE21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78" y="123013"/>
            <a:ext cx="10165347" cy="6463680"/>
          </a:xfrm>
        </p:spPr>
      </p:pic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7C750F76-D0B3-43E6-B2EE-BFC4F36D4F0C}"/>
              </a:ext>
            </a:extLst>
          </p:cNvPr>
          <p:cNvSpPr/>
          <p:nvPr/>
        </p:nvSpPr>
        <p:spPr>
          <a:xfrm rot="1902020">
            <a:off x="2705100" y="1009652"/>
            <a:ext cx="2015231" cy="21939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70F4F33-5845-4A37-A682-C00ED9784335}"/>
              </a:ext>
            </a:extLst>
          </p:cNvPr>
          <p:cNvSpPr/>
          <p:nvPr/>
        </p:nvSpPr>
        <p:spPr>
          <a:xfrm>
            <a:off x="588807" y="491873"/>
            <a:ext cx="3080551" cy="150539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Для бронирования билетов  необходимо нажать на кнопку «Найти перелет»</a:t>
            </a:r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DFCE8D64-2183-43D8-ACE5-75D8265CFAE2}"/>
              </a:ext>
            </a:extLst>
          </p:cNvPr>
          <p:cNvSpPr/>
          <p:nvPr/>
        </p:nvSpPr>
        <p:spPr>
          <a:xfrm rot="11930547">
            <a:off x="6555881" y="5732266"/>
            <a:ext cx="2627790" cy="29296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E4202C15-E79D-4017-B562-5DD8090E28D6}"/>
              </a:ext>
            </a:extLst>
          </p:cNvPr>
          <p:cNvSpPr/>
          <p:nvPr/>
        </p:nvSpPr>
        <p:spPr>
          <a:xfrm>
            <a:off x="8133055" y="4777459"/>
            <a:ext cx="3639845" cy="181992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Откроется поле, где необходимо выбрать Тип командировки и указать номер приказа. После ввода данных нажимаем «Найти перелет»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6A97F18-9C63-4289-A01E-53932B1E546F}"/>
              </a:ext>
            </a:extLst>
          </p:cNvPr>
          <p:cNvSpPr/>
          <p:nvPr/>
        </p:nvSpPr>
        <p:spPr>
          <a:xfrm>
            <a:off x="4382666" y="1432911"/>
            <a:ext cx="2396341" cy="976913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4B022F9-E6EB-4673-93E5-A1C0B8214967}"/>
              </a:ext>
            </a:extLst>
          </p:cNvPr>
          <p:cNvSpPr/>
          <p:nvPr/>
        </p:nvSpPr>
        <p:spPr>
          <a:xfrm>
            <a:off x="4636130" y="4281316"/>
            <a:ext cx="2603241" cy="889486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7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4"/>
    </mc:Choice>
    <mc:Fallback xmlns="">
      <p:transition spd="slow" advTm="9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4" grpId="0" animBg="1"/>
      <p:bldP spid="4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02184E-CFCD-4F2D-A5A6-C3A84AB0F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50" y="2095130"/>
            <a:ext cx="3736548" cy="3986360"/>
          </a:xfrm>
          <a:prstGeom prst="round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72B6034-F574-4CE3-ADBA-4B5C5F3A8D07}"/>
              </a:ext>
            </a:extLst>
          </p:cNvPr>
          <p:cNvSpPr/>
          <p:nvPr/>
        </p:nvSpPr>
        <p:spPr>
          <a:xfrm>
            <a:off x="995068" y="2426955"/>
            <a:ext cx="2954544" cy="3254753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7C47A38-C907-4DD9-8F6A-7B398D20DB3D}"/>
              </a:ext>
            </a:extLst>
          </p:cNvPr>
          <p:cNvSpPr/>
          <p:nvPr/>
        </p:nvSpPr>
        <p:spPr>
          <a:xfrm>
            <a:off x="213064" y="185291"/>
            <a:ext cx="5770486" cy="1714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Если при поиске билетов у вас появляется экран с запросом пароля — не вводите данные самостоятельно</a:t>
            </a:r>
          </a:p>
          <a:p>
            <a:r>
              <a:rPr lang="ru-RU" b="1" dirty="0">
                <a:solidFill>
                  <a:schemeClr val="tx1"/>
                </a:solidFill>
              </a:rPr>
              <a:t>Пожалуйста, сразу напишите нам в чат поддержки, и мы оперативно решим вопрос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696C14F-9340-4D49-9EE3-D727B5B61AB3}"/>
              </a:ext>
            </a:extLst>
          </p:cNvPr>
          <p:cNvSpPr/>
          <p:nvPr/>
        </p:nvSpPr>
        <p:spPr>
          <a:xfrm>
            <a:off x="5718700" y="2333988"/>
            <a:ext cx="5770486" cy="374750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Важная информация о безопасности при поиске билетов:</a:t>
            </a:r>
          </a:p>
          <a:p>
            <a:r>
              <a:rPr lang="ru-RU" dirty="0">
                <a:solidFill>
                  <a:schemeClr val="tx1"/>
                </a:solidFill>
              </a:rPr>
              <a:t>Система защищена механизмом автоматической безопасности. Если вы открыли страницу поиска билетов и не выполняли на ней действий в течение 30 минут, доступ к поиску автоматически закрывается. </a:t>
            </a:r>
          </a:p>
          <a:p>
            <a:r>
              <a:rPr lang="ru-RU" dirty="0">
                <a:solidFill>
                  <a:schemeClr val="tx1"/>
                </a:solidFill>
              </a:rPr>
              <a:t>В этом случае </a:t>
            </a:r>
            <a:r>
              <a:rPr lang="ru-RU" b="1" dirty="0">
                <a:solidFill>
                  <a:schemeClr val="tx1"/>
                </a:solidFill>
              </a:rPr>
              <a:t>просто вернитесь на главную страницу личного кабинета</a:t>
            </a:r>
            <a:r>
              <a:rPr lang="ru-RU" dirty="0">
                <a:solidFill>
                  <a:schemeClr val="tx1"/>
                </a:solidFill>
              </a:rPr>
              <a:t> и </a:t>
            </a:r>
            <a:r>
              <a:rPr lang="ru-RU" b="1" dirty="0">
                <a:solidFill>
                  <a:schemeClr val="tx1"/>
                </a:solidFill>
              </a:rPr>
              <a:t>заново начните поиск проезда</a:t>
            </a:r>
            <a:r>
              <a:rPr lang="ru-RU" dirty="0">
                <a:solidFill>
                  <a:schemeClr val="tx1"/>
                </a:solidFill>
              </a:rPr>
              <a:t> — работа продолжится корректно.</a:t>
            </a:r>
          </a:p>
        </p:txBody>
      </p:sp>
    </p:spTree>
    <p:extLst>
      <p:ext uri="{BB962C8B-B14F-4D97-AF65-F5344CB8AC3E}">
        <p14:creationId xmlns:p14="http://schemas.microsoft.com/office/powerpoint/2010/main" val="167613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6|3.3|2|0.4|1.7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8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|2.3|0.7|1.7|3.1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2.9|0.7|0.8|2.3|0.7|5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|4.2|1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7|3.8|3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4|1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9|4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9|2.3|0.7|1|4|2.3|0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2|1.2|1.7|1.2|0.8|1.1|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1.3|0.8|2.4|3.3|2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4|1|2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3.3|0.6|1.3|0.6|0.7|1|1.9|0.9|0.7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3.3|0.6|1.3|0.6|0.7|1|1.9|0.9|0.7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3.3|0.6|1.3|0.6|0.7|1|1.9|0.9|0.7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9|2.2|0.8|1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8|2.3|1.1|1.3|2.4|0.4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1731</Words>
  <Application>Microsoft Office PowerPoint</Application>
  <PresentationFormat>Широкоэкранный</PresentationFormat>
  <Paragraphs>108</Paragraphs>
  <Slides>32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Aptos Display</vt:lpstr>
      <vt:lpstr>Arial</vt:lpstr>
      <vt:lpstr>Calibri</vt:lpstr>
      <vt:lpstr>Calibri Light</vt:lpstr>
      <vt:lpstr>Segoe UI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забронировать билеты?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Елизавета Орлова</dc:creator>
  <cp:lastModifiedBy>kzn user</cp:lastModifiedBy>
  <cp:revision>59</cp:revision>
  <dcterms:created xsi:type="dcterms:W3CDTF">2025-08-22T09:37:47Z</dcterms:created>
  <dcterms:modified xsi:type="dcterms:W3CDTF">2026-02-20T15:16:22Z</dcterms:modified>
</cp:coreProperties>
</file>